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91" r:id="rId2"/>
    <p:sldId id="257" r:id="rId3"/>
    <p:sldId id="260" r:id="rId4"/>
    <p:sldId id="293" r:id="rId5"/>
    <p:sldId id="262" r:id="rId6"/>
    <p:sldId id="261" r:id="rId7"/>
    <p:sldId id="256" r:id="rId8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A54C5"/>
    <a:srgbClr val="A94FC5"/>
    <a:srgbClr val="229FCD"/>
    <a:srgbClr val="F6F6F6"/>
    <a:srgbClr val="219ECC"/>
    <a:srgbClr val="C180D5"/>
    <a:srgbClr val="757575"/>
    <a:srgbClr val="3DA3C9"/>
    <a:srgbClr val="C07FD5"/>
    <a:srgbClr val="D286D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8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9B902-F0A4-4393-AFC1-4EA86126DC7D}" type="datetimeFigureOut">
              <a:rPr lang="pl-PL" smtClean="0"/>
              <a:t>2017-07-24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3C6A2-9747-4684-9649-B04E83953F2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261599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9B902-F0A4-4393-AFC1-4EA86126DC7D}" type="datetimeFigureOut">
              <a:rPr lang="pl-PL" smtClean="0"/>
              <a:t>2017-07-24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3C6A2-9747-4684-9649-B04E83953F2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237362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9B902-F0A4-4393-AFC1-4EA86126DC7D}" type="datetimeFigureOut">
              <a:rPr lang="pl-PL" smtClean="0"/>
              <a:t>2017-07-24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3C6A2-9747-4684-9649-B04E83953F2A}" type="slidenum">
              <a:rPr lang="pl-PL" smtClean="0"/>
              <a:t>‹#›</a:t>
            </a:fld>
            <a:endParaRPr lang="pl-PL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029590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9B902-F0A4-4393-AFC1-4EA86126DC7D}" type="datetimeFigureOut">
              <a:rPr lang="pl-PL" smtClean="0"/>
              <a:t>2017-07-24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3C6A2-9747-4684-9649-B04E83953F2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298701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 cyta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9B902-F0A4-4393-AFC1-4EA86126DC7D}" type="datetimeFigureOut">
              <a:rPr lang="pl-PL" smtClean="0"/>
              <a:t>2017-07-24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3C6A2-9747-4684-9649-B04E83953F2A}" type="slidenum">
              <a:rPr lang="pl-PL" smtClean="0"/>
              <a:t>‹#›</a:t>
            </a:fld>
            <a:endParaRPr lang="pl-PL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133809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wda lub fał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9B902-F0A4-4393-AFC1-4EA86126DC7D}" type="datetimeFigureOut">
              <a:rPr lang="pl-PL" smtClean="0"/>
              <a:t>2017-07-24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3C6A2-9747-4684-9649-B04E83953F2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0538547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9B902-F0A4-4393-AFC1-4EA86126DC7D}" type="datetimeFigureOut">
              <a:rPr lang="pl-PL" smtClean="0"/>
              <a:t>2017-07-24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3C6A2-9747-4684-9649-B04E83953F2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557838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9B902-F0A4-4393-AFC1-4EA86126DC7D}" type="datetimeFigureOut">
              <a:rPr lang="pl-PL" smtClean="0"/>
              <a:t>2017-07-24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3C6A2-9747-4684-9649-B04E83953F2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075238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9B902-F0A4-4393-AFC1-4EA86126DC7D}" type="datetimeFigureOut">
              <a:rPr lang="pl-PL" smtClean="0"/>
              <a:t>2017-07-24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3C6A2-9747-4684-9649-B04E83953F2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548573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9B902-F0A4-4393-AFC1-4EA86126DC7D}" type="datetimeFigureOut">
              <a:rPr lang="pl-PL" smtClean="0"/>
              <a:t>2017-07-24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3C6A2-9747-4684-9649-B04E83953F2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81764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9B902-F0A4-4393-AFC1-4EA86126DC7D}" type="datetimeFigureOut">
              <a:rPr lang="pl-PL" smtClean="0"/>
              <a:t>2017-07-24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3C6A2-9747-4684-9649-B04E83953F2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396930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9B902-F0A4-4393-AFC1-4EA86126DC7D}" type="datetimeFigureOut">
              <a:rPr lang="pl-PL" smtClean="0"/>
              <a:t>2017-07-24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3C6A2-9747-4684-9649-B04E83953F2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48519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9B902-F0A4-4393-AFC1-4EA86126DC7D}" type="datetimeFigureOut">
              <a:rPr lang="pl-PL" smtClean="0"/>
              <a:t>2017-07-24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3C6A2-9747-4684-9649-B04E83953F2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053481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9B902-F0A4-4393-AFC1-4EA86126DC7D}" type="datetimeFigureOut">
              <a:rPr lang="pl-PL" smtClean="0"/>
              <a:t>2017-07-24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3C6A2-9747-4684-9649-B04E83953F2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856386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9B902-F0A4-4393-AFC1-4EA86126DC7D}" type="datetimeFigureOut">
              <a:rPr lang="pl-PL" smtClean="0"/>
              <a:t>2017-07-24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3C6A2-9747-4684-9649-B04E83953F2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719103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9B902-F0A4-4393-AFC1-4EA86126DC7D}" type="datetimeFigureOut">
              <a:rPr lang="pl-PL" smtClean="0"/>
              <a:t>2017-07-24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3C6A2-9747-4684-9649-B04E83953F2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153081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F9B902-F0A4-4393-AFC1-4EA86126DC7D}" type="datetimeFigureOut">
              <a:rPr lang="pl-PL" smtClean="0"/>
              <a:t>2017-07-24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36A3C6A2-9747-4684-9649-B04E83953F2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995728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811" y="2349062"/>
            <a:ext cx="6786069" cy="1810825"/>
          </a:xfrm>
          <a:prstGeom prst="rect">
            <a:avLst/>
          </a:prstGeom>
        </p:spPr>
      </p:pic>
      <p:pic>
        <p:nvPicPr>
          <p:cNvPr id="6" name="Obraz 5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03727" y="2316399"/>
            <a:ext cx="1876149" cy="1876149"/>
          </a:xfrm>
          <a:prstGeom prst="rect">
            <a:avLst/>
          </a:prstGeom>
        </p:spPr>
      </p:pic>
      <p:sp>
        <p:nvSpPr>
          <p:cNvPr id="8" name="Elipsa 7"/>
          <p:cNvSpPr/>
          <p:nvPr/>
        </p:nvSpPr>
        <p:spPr>
          <a:xfrm>
            <a:off x="9303901" y="3444689"/>
            <a:ext cx="299544" cy="299544"/>
          </a:xfrm>
          <a:prstGeom prst="ellipse">
            <a:avLst/>
          </a:prstGeom>
          <a:solidFill>
            <a:srgbClr val="008D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Elipsa 9"/>
          <p:cNvSpPr/>
          <p:nvPr/>
        </p:nvSpPr>
        <p:spPr>
          <a:xfrm>
            <a:off x="8130080" y="2761767"/>
            <a:ext cx="183901" cy="180802"/>
          </a:xfrm>
          <a:prstGeom prst="ellipse">
            <a:avLst/>
          </a:prstGeom>
          <a:solidFill>
            <a:srgbClr val="008D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7" name="pole tekstowe 6"/>
          <p:cNvSpPr txBox="1"/>
          <p:nvPr/>
        </p:nvSpPr>
        <p:spPr>
          <a:xfrm>
            <a:off x="656811" y="5849073"/>
            <a:ext cx="91145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4000" b="1" dirty="0" smtClean="0">
                <a:ln w="0"/>
                <a:solidFill>
                  <a:srgbClr val="A94FC5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alibri" panose="020F0502020204030204" pitchFamily="34" charset="0"/>
              </a:rPr>
              <a:t>INNOWACYJNI</a:t>
            </a:r>
            <a:r>
              <a:rPr lang="pl-PL" sz="4000" b="1" dirty="0" smtClean="0">
                <a:ln w="0"/>
                <a:solidFill>
                  <a:srgbClr val="219ECC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alibri" panose="020F0502020204030204" pitchFamily="34" charset="0"/>
              </a:rPr>
              <a:t>.mazovia.pl</a:t>
            </a:r>
            <a:endParaRPr lang="pl-PL" sz="4000" b="1" dirty="0" smtClean="0">
              <a:ln w="0"/>
              <a:solidFill>
                <a:srgbClr val="219ECC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40534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152"/>
    </mc:Choice>
    <mc:Fallback xmlns="">
      <p:transition spd="slow" advTm="4152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path" presetSubtype="0" repeatCount="indefinite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3 -0.00046 C -0.00781 0.01297 -0.02669 0.00602 -0.06159 -0.01666 C -0.09596 -0.04004 -0.1181 -0.07592 -0.11393 -0.09907 C -0.10911 -0.12152 -0.05937 -0.10763 -0.02487 -0.0831 C 0.04688 0.00487 0.00287 0.00649 -0.00013 -0.00046 Z " pathEditMode="relative" rAng="6660000" ptsTypes="AAAAA">
                                      <p:cBhvr>
                                        <p:cTn id="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870" y="-534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az 5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2559" y="-136034"/>
            <a:ext cx="1165364" cy="1165364"/>
          </a:xfrm>
          <a:prstGeom prst="rect">
            <a:avLst/>
          </a:prstGeom>
        </p:spPr>
      </p:pic>
      <p:sp>
        <p:nvSpPr>
          <p:cNvPr id="2" name="pole tekstowe 1"/>
          <p:cNvSpPr txBox="1"/>
          <p:nvPr/>
        </p:nvSpPr>
        <p:spPr>
          <a:xfrm>
            <a:off x="730881" y="4741325"/>
            <a:ext cx="906853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4000" b="1" dirty="0">
                <a:ln w="0"/>
                <a:solidFill>
                  <a:srgbClr val="A94FC5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9</a:t>
            </a:r>
            <a:r>
              <a:rPr lang="pl-PL" sz="4000" b="1" dirty="0" smtClean="0">
                <a:ln w="0"/>
                <a:solidFill>
                  <a:srgbClr val="A94FC5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. EDYCJA KONKURSU </a:t>
            </a:r>
            <a:r>
              <a:rPr lang="pl-PL" sz="6000" b="1" dirty="0" smtClean="0">
                <a:ln w="0"/>
                <a:solidFill>
                  <a:srgbClr val="A94FC5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INNOWATOR MAZOWSZA</a:t>
            </a:r>
            <a:endParaRPr lang="pl-PL" sz="5500" b="1" dirty="0" smtClean="0">
              <a:ln w="0"/>
              <a:solidFill>
                <a:srgbClr val="A94FC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Aharoni" panose="02010803020104030203" pitchFamily="2" charset="-79"/>
            </a:endParaRPr>
          </a:p>
        </p:txBody>
      </p:sp>
      <p:grpSp>
        <p:nvGrpSpPr>
          <p:cNvPr id="10" name="Grupa 9"/>
          <p:cNvGrpSpPr/>
          <p:nvPr/>
        </p:nvGrpSpPr>
        <p:grpSpPr>
          <a:xfrm>
            <a:off x="8795241" y="-969375"/>
            <a:ext cx="3538625" cy="4855652"/>
            <a:chOff x="3108116" y="-3844114"/>
            <a:chExt cx="3538625" cy="4855652"/>
          </a:xfrm>
        </p:grpSpPr>
        <p:sp>
          <p:nvSpPr>
            <p:cNvPr id="9" name="Pasek ukośny 8"/>
            <p:cNvSpPr/>
            <p:nvPr/>
          </p:nvSpPr>
          <p:spPr>
            <a:xfrm flipH="1">
              <a:off x="3108116" y="-2966224"/>
              <a:ext cx="3538625" cy="3538625"/>
            </a:xfrm>
            <a:prstGeom prst="diagStripe">
              <a:avLst/>
            </a:prstGeom>
            <a:gradFill flip="none" rotWithShape="1">
              <a:gsLst>
                <a:gs pos="0">
                  <a:srgbClr val="0070C0">
                    <a:shade val="30000"/>
                    <a:satMod val="115000"/>
                  </a:srgbClr>
                </a:gs>
                <a:gs pos="50000">
                  <a:srgbClr val="0070C0">
                    <a:shade val="67500"/>
                    <a:satMod val="115000"/>
                  </a:srgbClr>
                </a:gs>
                <a:gs pos="100000">
                  <a:srgbClr val="0070C0">
                    <a:shade val="100000"/>
                    <a:satMod val="115000"/>
                  </a:srgbClr>
                </a:gs>
              </a:gsLst>
              <a:lin ang="18900000" scaled="1"/>
              <a:tileRect/>
            </a:gradFill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>
                <a:solidFill>
                  <a:schemeClr val="tx1"/>
                </a:solidFill>
              </a:endParaRPr>
            </a:p>
          </p:txBody>
        </p:sp>
        <p:sp>
          <p:nvSpPr>
            <p:cNvPr id="5" name="pole tekstowe 4"/>
            <p:cNvSpPr txBox="1"/>
            <p:nvPr/>
          </p:nvSpPr>
          <p:spPr>
            <a:xfrm rot="2700000">
              <a:off x="2614631" y="-2154952"/>
              <a:ext cx="4855652" cy="14773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l-PL" sz="2700" dirty="0" smtClean="0">
                  <a:solidFill>
                    <a:schemeClr val="bg1"/>
                  </a:solidFill>
                </a:rPr>
                <a:t>NABÓR WNIOSKÓW</a:t>
              </a:r>
            </a:p>
            <a:p>
              <a:pPr algn="ctr"/>
              <a:r>
                <a:rPr lang="pl-PL" sz="3000" b="1" dirty="0" smtClean="0">
                  <a:solidFill>
                    <a:schemeClr val="bg1"/>
                  </a:solidFill>
                </a:rPr>
                <a:t>DO 25 WRZEŚNIA BR.</a:t>
              </a:r>
            </a:p>
            <a:p>
              <a:pPr algn="ctr"/>
              <a:endParaRPr lang="pl-PL" sz="3000" b="1" dirty="0"/>
            </a:p>
          </p:txBody>
        </p:sp>
      </p:grpSp>
      <p:pic>
        <p:nvPicPr>
          <p:cNvPr id="8" name="Obraz 7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9472" y="446648"/>
            <a:ext cx="3879696" cy="412535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8584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7 -1.85185E-6 L -0.10898 -0.03264 L -0.22396 0.1 L -0.27786 0.07847 C -0.27565 0.09375 -0.27344 0.1088 -0.27109 0.12338 L -0.30417 0.12338 C -0.30677 0.18449 -0.30924 0.2456 -0.31107 0.30648 L -0.16263 0.50347 C -0.16953 0.5338 -0.17669 0.56435 -0.18346 0.5956 L -0.14075 0.64954 L -0.10599 0.62107 L -0.05195 0.64954 C -0.05273 0.56134 -0.05352 0.47222 -0.05391 0.38496 L 0.01849 0.33218 L -0.0224 0.1257 L -0.06068 0.1294 C -0.0625 0.11343 -0.06419 0.09746 -0.06641 0.08241 L -0.09674 0.06273 C -0.09961 0.0331 -0.10208 0.00417 -0.10469 -0.02523 L -4.16667E-7 -1.85185E-6 Z " pathEditMode="relative" rAng="0" ptsTypes="AAAAAAAAAAAAAAAAAAAA">
                                      <p:cBhvr>
                                        <p:cTn id="6" dur="5000" spd="-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635" y="30856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53" presetClass="entr" presetSubtype="16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53" presetClass="entr" presetSubtype="16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1606754" y="3582172"/>
            <a:ext cx="8957799" cy="12064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l-PL" sz="5500" cap="small" dirty="0" smtClean="0">
                <a:ln w="0"/>
                <a:solidFill>
                  <a:srgbClr val="A94FC5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młoda </a:t>
            </a:r>
            <a:r>
              <a:rPr lang="pl-PL" sz="5500" cap="small" dirty="0">
                <a:ln w="0"/>
                <a:solidFill>
                  <a:srgbClr val="A94FC5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i</a:t>
            </a:r>
            <a:r>
              <a:rPr lang="pl-PL" sz="5500" cap="small" dirty="0" smtClean="0">
                <a:ln w="0"/>
                <a:solidFill>
                  <a:srgbClr val="A94FC5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nnowacyjna </a:t>
            </a:r>
            <a:r>
              <a:rPr lang="pl-PL" sz="5500" b="1" cap="small" dirty="0" smtClean="0">
                <a:ln w="0"/>
                <a:solidFill>
                  <a:srgbClr val="A94FC5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firma</a:t>
            </a:r>
          </a:p>
        </p:txBody>
      </p:sp>
      <p:sp>
        <p:nvSpPr>
          <p:cNvPr id="5" name="pole tekstowe 4"/>
          <p:cNvSpPr txBox="1"/>
          <p:nvPr/>
        </p:nvSpPr>
        <p:spPr>
          <a:xfrm>
            <a:off x="257798" y="5130460"/>
            <a:ext cx="987850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5500" cap="small" dirty="0">
                <a:ln w="0"/>
                <a:solidFill>
                  <a:srgbClr val="A94FC5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i</a:t>
            </a:r>
            <a:r>
              <a:rPr lang="pl-PL" sz="5500" cap="small" dirty="0" smtClean="0">
                <a:ln w="0"/>
                <a:solidFill>
                  <a:srgbClr val="A94FC5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nnowacyjny młody </a:t>
            </a:r>
            <a:r>
              <a:rPr lang="pl-PL" sz="5500" b="1" cap="small" dirty="0" smtClean="0">
                <a:ln w="0"/>
                <a:solidFill>
                  <a:srgbClr val="A94FC5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naukowiec</a:t>
            </a:r>
            <a:endParaRPr lang="pl-PL" sz="1700" kern="1100" dirty="0" smtClean="0">
              <a:ln w="0"/>
              <a:solidFill>
                <a:schemeClr val="bg2">
                  <a:lumMod val="50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algn="just"/>
            <a:endParaRPr lang="pl-PL" sz="1700" kern="1100" dirty="0" smtClean="0">
              <a:ln w="0"/>
              <a:solidFill>
                <a:schemeClr val="bg2">
                  <a:lumMod val="50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6" name="pole tekstowe 5"/>
          <p:cNvSpPr txBox="1"/>
          <p:nvPr/>
        </p:nvSpPr>
        <p:spPr>
          <a:xfrm>
            <a:off x="1043383" y="504186"/>
            <a:ext cx="6512312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400" dirty="0" smtClean="0">
                <a:ln w="0"/>
                <a:solidFill>
                  <a:srgbClr val="229FCD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KONKURS ORGANIZOWANY </a:t>
            </a:r>
          </a:p>
          <a:p>
            <a:r>
              <a:rPr lang="pl-PL" sz="3400" dirty="0" smtClean="0">
                <a:ln w="0"/>
                <a:solidFill>
                  <a:srgbClr val="229FCD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W DWÓCH KATEGORIACH</a:t>
            </a:r>
            <a:endParaRPr lang="pl-PL" sz="2200" dirty="0" smtClean="0">
              <a:ln w="0"/>
              <a:solidFill>
                <a:srgbClr val="229FCD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grpSp>
        <p:nvGrpSpPr>
          <p:cNvPr id="8" name="Grupa 7"/>
          <p:cNvGrpSpPr/>
          <p:nvPr/>
        </p:nvGrpSpPr>
        <p:grpSpPr>
          <a:xfrm>
            <a:off x="8795241" y="-969375"/>
            <a:ext cx="3538625" cy="4855652"/>
            <a:chOff x="3108116" y="-3844114"/>
            <a:chExt cx="3538625" cy="4855652"/>
          </a:xfrm>
        </p:grpSpPr>
        <p:sp>
          <p:nvSpPr>
            <p:cNvPr id="9" name="Pasek ukośny 8"/>
            <p:cNvSpPr/>
            <p:nvPr/>
          </p:nvSpPr>
          <p:spPr>
            <a:xfrm flipH="1">
              <a:off x="3108116" y="-2966224"/>
              <a:ext cx="3538625" cy="3538625"/>
            </a:xfrm>
            <a:prstGeom prst="diagStripe">
              <a:avLst/>
            </a:prstGeom>
            <a:gradFill flip="none" rotWithShape="1">
              <a:gsLst>
                <a:gs pos="0">
                  <a:srgbClr val="0070C0">
                    <a:shade val="30000"/>
                    <a:satMod val="115000"/>
                  </a:srgbClr>
                </a:gs>
                <a:gs pos="50000">
                  <a:srgbClr val="0070C0">
                    <a:shade val="67500"/>
                    <a:satMod val="115000"/>
                  </a:srgbClr>
                </a:gs>
                <a:gs pos="100000">
                  <a:srgbClr val="0070C0">
                    <a:shade val="100000"/>
                    <a:satMod val="115000"/>
                  </a:srgbClr>
                </a:gs>
              </a:gsLst>
              <a:lin ang="18900000" scaled="1"/>
              <a:tileRect/>
            </a:gradFill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>
                <a:solidFill>
                  <a:schemeClr val="tx1"/>
                </a:solidFill>
              </a:endParaRPr>
            </a:p>
          </p:txBody>
        </p:sp>
        <p:sp>
          <p:nvSpPr>
            <p:cNvPr id="11" name="pole tekstowe 10"/>
            <p:cNvSpPr txBox="1"/>
            <p:nvPr/>
          </p:nvSpPr>
          <p:spPr>
            <a:xfrm rot="2700000">
              <a:off x="2614631" y="-2154952"/>
              <a:ext cx="4855652" cy="14773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l-PL" sz="2700" dirty="0" smtClean="0">
                  <a:solidFill>
                    <a:schemeClr val="bg1"/>
                  </a:solidFill>
                </a:rPr>
                <a:t>NABÓR WNIOSKÓW</a:t>
              </a:r>
            </a:p>
            <a:p>
              <a:pPr algn="ctr"/>
              <a:r>
                <a:rPr lang="pl-PL" sz="3000" b="1" dirty="0" smtClean="0">
                  <a:solidFill>
                    <a:schemeClr val="bg1"/>
                  </a:solidFill>
                </a:rPr>
                <a:t>DO 25 WRZEŚNIA BR.</a:t>
              </a:r>
            </a:p>
            <a:p>
              <a:pPr algn="ctr"/>
              <a:endParaRPr lang="pl-PL" sz="3000" b="1" dirty="0"/>
            </a:p>
          </p:txBody>
        </p:sp>
      </p:grpSp>
      <p:pic>
        <p:nvPicPr>
          <p:cNvPr id="13" name="Obraz 1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2191" y="554506"/>
            <a:ext cx="3021771" cy="323443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57045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605095" y="1975908"/>
            <a:ext cx="4475197" cy="38625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5500" b="1" cap="small" dirty="0" smtClean="0">
                <a:ln w="0"/>
                <a:solidFill>
                  <a:srgbClr val="A94FC5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młoda innowacyjna</a:t>
            </a:r>
          </a:p>
          <a:p>
            <a:r>
              <a:rPr lang="pl-PL" sz="5500" b="1" cap="small" dirty="0" smtClean="0">
                <a:ln w="0"/>
                <a:solidFill>
                  <a:srgbClr val="A94FC5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firma</a:t>
            </a:r>
          </a:p>
          <a:p>
            <a:r>
              <a:rPr lang="pl-PL" sz="2000" dirty="0" smtClean="0">
                <a:ln w="0"/>
                <a:solidFill>
                  <a:schemeClr val="bg2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firma z </a:t>
            </a:r>
            <a:r>
              <a:rPr lang="pl-PL" sz="2000" dirty="0">
                <a:ln w="0"/>
                <a:solidFill>
                  <a:schemeClr val="bg2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sektora </a:t>
            </a:r>
            <a:r>
              <a:rPr lang="pl-PL" sz="2000" dirty="0" smtClean="0">
                <a:ln w="0"/>
                <a:solidFill>
                  <a:schemeClr val="bg2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małych i średnich </a:t>
            </a:r>
            <a:r>
              <a:rPr lang="pl-PL" sz="2000" dirty="0">
                <a:ln w="0"/>
                <a:solidFill>
                  <a:schemeClr val="bg2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przedsiębiorstw istniejącą nie dłużej niż 10 </a:t>
            </a:r>
            <a:r>
              <a:rPr lang="pl-PL" sz="2000" dirty="0" smtClean="0">
                <a:ln w="0"/>
                <a:solidFill>
                  <a:schemeClr val="bg2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lat na terenie województwa mazowieckiego</a:t>
            </a:r>
          </a:p>
        </p:txBody>
      </p:sp>
      <p:sp>
        <p:nvSpPr>
          <p:cNvPr id="5" name="pole tekstowe 4"/>
          <p:cNvSpPr txBox="1"/>
          <p:nvPr/>
        </p:nvSpPr>
        <p:spPr>
          <a:xfrm>
            <a:off x="5080292" y="1677827"/>
            <a:ext cx="4524249" cy="44781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l-PL" sz="5500" b="1" cap="small" dirty="0">
                <a:ln w="0"/>
                <a:solidFill>
                  <a:srgbClr val="A94FC5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i</a:t>
            </a:r>
            <a:r>
              <a:rPr lang="pl-PL" sz="5500" b="1" cap="small" dirty="0" smtClean="0">
                <a:ln w="0"/>
                <a:solidFill>
                  <a:srgbClr val="A94FC5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nnowacyjny młody naukowiec</a:t>
            </a:r>
          </a:p>
          <a:p>
            <a:pPr algn="r"/>
            <a:r>
              <a:rPr lang="pl-PL" sz="2000" kern="1100" dirty="0" smtClean="0">
                <a:ln w="0"/>
                <a:solidFill>
                  <a:schemeClr val="bg2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młodzi, kreatywni naukowcy </a:t>
            </a:r>
          </a:p>
          <a:p>
            <a:pPr algn="r"/>
            <a:r>
              <a:rPr lang="pl-PL" sz="2000" kern="1100" dirty="0" smtClean="0">
                <a:ln w="0"/>
                <a:solidFill>
                  <a:schemeClr val="bg2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z Mazowsza w wieku do 39 lat,</a:t>
            </a:r>
          </a:p>
          <a:p>
            <a:pPr algn="r"/>
            <a:r>
              <a:rPr lang="pl-PL" sz="2000" kern="1100" dirty="0" smtClean="0">
                <a:ln w="0"/>
                <a:solidFill>
                  <a:schemeClr val="bg2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z zakończonym przewodem doktorskim lub stopniem doktora</a:t>
            </a:r>
          </a:p>
          <a:p>
            <a:pPr algn="r"/>
            <a:r>
              <a:rPr lang="pl-PL" sz="2000" kern="1100" dirty="0" smtClean="0">
                <a:ln w="0"/>
                <a:solidFill>
                  <a:schemeClr val="bg2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uzyskanym w ciągu ostatnich 3lat</a:t>
            </a:r>
          </a:p>
          <a:p>
            <a:pPr algn="just"/>
            <a:endParaRPr lang="pl-PL" sz="2000" kern="1100" dirty="0" smtClean="0">
              <a:ln w="0"/>
              <a:solidFill>
                <a:schemeClr val="bg2">
                  <a:lumMod val="50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grpSp>
        <p:nvGrpSpPr>
          <p:cNvPr id="7" name="Grupa 6"/>
          <p:cNvGrpSpPr/>
          <p:nvPr/>
        </p:nvGrpSpPr>
        <p:grpSpPr>
          <a:xfrm>
            <a:off x="8795241" y="-969375"/>
            <a:ext cx="3538625" cy="4855652"/>
            <a:chOff x="3108116" y="-3844114"/>
            <a:chExt cx="3538625" cy="4855652"/>
          </a:xfrm>
        </p:grpSpPr>
        <p:sp>
          <p:nvSpPr>
            <p:cNvPr id="8" name="Pasek ukośny 7"/>
            <p:cNvSpPr/>
            <p:nvPr/>
          </p:nvSpPr>
          <p:spPr>
            <a:xfrm flipH="1">
              <a:off x="3108116" y="-2966224"/>
              <a:ext cx="3538625" cy="3538625"/>
            </a:xfrm>
            <a:prstGeom prst="diagStripe">
              <a:avLst/>
            </a:prstGeom>
            <a:gradFill flip="none" rotWithShape="1">
              <a:gsLst>
                <a:gs pos="0">
                  <a:srgbClr val="0070C0">
                    <a:shade val="30000"/>
                    <a:satMod val="115000"/>
                  </a:srgbClr>
                </a:gs>
                <a:gs pos="50000">
                  <a:srgbClr val="0070C0">
                    <a:shade val="67500"/>
                    <a:satMod val="115000"/>
                  </a:srgbClr>
                </a:gs>
                <a:gs pos="100000">
                  <a:srgbClr val="0070C0">
                    <a:shade val="100000"/>
                    <a:satMod val="115000"/>
                  </a:srgbClr>
                </a:gs>
              </a:gsLst>
              <a:lin ang="18900000" scaled="1"/>
              <a:tileRect/>
            </a:gradFill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>
                <a:solidFill>
                  <a:schemeClr val="tx1"/>
                </a:solidFill>
              </a:endParaRPr>
            </a:p>
          </p:txBody>
        </p:sp>
        <p:sp>
          <p:nvSpPr>
            <p:cNvPr id="9" name="pole tekstowe 8"/>
            <p:cNvSpPr txBox="1"/>
            <p:nvPr/>
          </p:nvSpPr>
          <p:spPr>
            <a:xfrm rot="2700000">
              <a:off x="2614631" y="-2154952"/>
              <a:ext cx="4855652" cy="14773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l-PL" sz="2700" dirty="0" smtClean="0">
                  <a:solidFill>
                    <a:schemeClr val="bg1"/>
                  </a:solidFill>
                </a:rPr>
                <a:t>NABÓR WNIOSKÓW</a:t>
              </a:r>
            </a:p>
            <a:p>
              <a:pPr algn="ctr"/>
              <a:r>
                <a:rPr lang="pl-PL" sz="3000" b="1" dirty="0" smtClean="0">
                  <a:solidFill>
                    <a:schemeClr val="bg1"/>
                  </a:solidFill>
                </a:rPr>
                <a:t>DO 25 WRZEŚNIA BR.</a:t>
              </a:r>
            </a:p>
            <a:p>
              <a:pPr algn="ctr"/>
              <a:endParaRPr lang="pl-PL" sz="3000" b="1" dirty="0"/>
            </a:p>
          </p:txBody>
        </p:sp>
      </p:grpSp>
      <p:pic>
        <p:nvPicPr>
          <p:cNvPr id="12" name="Obraz 1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0952" y="161984"/>
            <a:ext cx="2564717" cy="261779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927235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-1207037" y="1192733"/>
            <a:ext cx="7922046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3400" cap="small" dirty="0" smtClean="0">
                <a:ln w="0"/>
                <a:solidFill>
                  <a:srgbClr val="3DA3C9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młoda</a:t>
            </a:r>
          </a:p>
          <a:p>
            <a:pPr algn="ctr"/>
            <a:r>
              <a:rPr lang="pl-PL" sz="3400" cap="small" dirty="0" smtClean="0">
                <a:ln w="0"/>
                <a:solidFill>
                  <a:srgbClr val="3DA3C9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innowacyjna firma</a:t>
            </a:r>
          </a:p>
          <a:p>
            <a:pPr algn="ctr"/>
            <a:endParaRPr lang="pl-PL" sz="3400" cap="small" dirty="0" smtClean="0">
              <a:ln w="0"/>
              <a:solidFill>
                <a:srgbClr val="3DA3C9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algn="ctr"/>
            <a:r>
              <a:rPr lang="pl-PL" sz="3000" dirty="0">
                <a:ln w="0"/>
                <a:solidFill>
                  <a:schemeClr val="bg2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I miejsce: </a:t>
            </a:r>
            <a:r>
              <a:rPr lang="pl-PL" sz="3400" dirty="0">
                <a:ln w="0"/>
                <a:solidFill>
                  <a:schemeClr val="bg2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25.000 </a:t>
            </a:r>
            <a:r>
              <a:rPr lang="pl-PL" sz="3400" dirty="0" smtClean="0">
                <a:ln w="0"/>
                <a:solidFill>
                  <a:schemeClr val="bg2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zł</a:t>
            </a:r>
            <a:endParaRPr lang="pl-PL" sz="3400" dirty="0">
              <a:ln w="0"/>
              <a:solidFill>
                <a:schemeClr val="bg2">
                  <a:lumMod val="50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algn="ctr"/>
            <a:r>
              <a:rPr lang="pl-PL" sz="3000" dirty="0">
                <a:ln w="0"/>
                <a:solidFill>
                  <a:schemeClr val="bg2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II miejsce: </a:t>
            </a:r>
            <a:r>
              <a:rPr lang="pl-PL" sz="3400" dirty="0">
                <a:ln w="0"/>
                <a:solidFill>
                  <a:schemeClr val="bg2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15.000 </a:t>
            </a:r>
            <a:r>
              <a:rPr lang="pl-PL" sz="3400" dirty="0" smtClean="0">
                <a:ln w="0"/>
                <a:solidFill>
                  <a:schemeClr val="bg2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zł</a:t>
            </a:r>
            <a:endParaRPr lang="pl-PL" sz="3400" dirty="0">
              <a:ln w="0"/>
              <a:solidFill>
                <a:schemeClr val="bg2">
                  <a:lumMod val="50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algn="ctr"/>
            <a:r>
              <a:rPr lang="pl-PL" sz="3000" dirty="0">
                <a:ln w="0"/>
                <a:solidFill>
                  <a:schemeClr val="bg2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III miejsce: </a:t>
            </a:r>
            <a:r>
              <a:rPr lang="pl-PL" sz="3400" dirty="0">
                <a:ln w="0"/>
                <a:solidFill>
                  <a:schemeClr val="bg2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10.000 </a:t>
            </a:r>
            <a:r>
              <a:rPr lang="pl-PL" sz="3400" dirty="0" smtClean="0">
                <a:ln w="0"/>
                <a:solidFill>
                  <a:schemeClr val="bg2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zł</a:t>
            </a:r>
            <a:endParaRPr lang="pl-PL" sz="3400" dirty="0" smtClean="0">
              <a:ln w="0"/>
              <a:solidFill>
                <a:srgbClr val="229FCD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5" name="pole tekstowe 4"/>
          <p:cNvSpPr txBox="1"/>
          <p:nvPr/>
        </p:nvSpPr>
        <p:spPr>
          <a:xfrm>
            <a:off x="5232367" y="1148579"/>
            <a:ext cx="4675475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3400" cap="small" dirty="0">
                <a:ln w="0"/>
                <a:solidFill>
                  <a:srgbClr val="229FCD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i</a:t>
            </a:r>
            <a:r>
              <a:rPr lang="pl-PL" sz="3400" cap="small" dirty="0" smtClean="0">
                <a:ln w="0"/>
                <a:solidFill>
                  <a:srgbClr val="229FCD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nnowacyjny</a:t>
            </a:r>
          </a:p>
          <a:p>
            <a:pPr algn="ctr"/>
            <a:r>
              <a:rPr lang="pl-PL" sz="3400" cap="small" dirty="0">
                <a:ln w="0"/>
                <a:solidFill>
                  <a:srgbClr val="229FCD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m</a:t>
            </a:r>
            <a:r>
              <a:rPr lang="pl-PL" sz="3400" cap="small" dirty="0" smtClean="0">
                <a:ln w="0"/>
                <a:solidFill>
                  <a:srgbClr val="229FCD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łody </a:t>
            </a:r>
            <a:r>
              <a:rPr lang="pl-PL" sz="3400" cap="small" dirty="0">
                <a:ln w="0"/>
                <a:solidFill>
                  <a:srgbClr val="229FCD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n</a:t>
            </a:r>
            <a:r>
              <a:rPr lang="pl-PL" sz="3400" cap="small" dirty="0" smtClean="0">
                <a:ln w="0"/>
                <a:solidFill>
                  <a:srgbClr val="229FCD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aukowiec</a:t>
            </a:r>
          </a:p>
          <a:p>
            <a:pPr algn="ctr"/>
            <a:endParaRPr lang="pl-PL" sz="3400" cap="small" dirty="0" smtClean="0">
              <a:ln w="0"/>
              <a:solidFill>
                <a:srgbClr val="229FCD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algn="ctr"/>
            <a:r>
              <a:rPr lang="pl-PL" sz="3000" dirty="0" smtClean="0">
                <a:ln w="0"/>
                <a:solidFill>
                  <a:schemeClr val="bg2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I </a:t>
            </a:r>
            <a:r>
              <a:rPr lang="pl-PL" sz="3000" dirty="0">
                <a:ln w="0"/>
                <a:solidFill>
                  <a:schemeClr val="bg2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miejsce: </a:t>
            </a:r>
            <a:r>
              <a:rPr lang="pl-PL" sz="3400" dirty="0">
                <a:ln w="0"/>
                <a:solidFill>
                  <a:schemeClr val="bg2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15.000 </a:t>
            </a:r>
            <a:r>
              <a:rPr lang="pl-PL" sz="3400" dirty="0" smtClean="0">
                <a:ln w="0"/>
                <a:solidFill>
                  <a:schemeClr val="bg2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zł</a:t>
            </a:r>
            <a:endParaRPr lang="pl-PL" sz="3400" dirty="0">
              <a:ln w="0"/>
              <a:solidFill>
                <a:schemeClr val="bg2">
                  <a:lumMod val="50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algn="ctr"/>
            <a:r>
              <a:rPr lang="pl-PL" sz="3000" dirty="0">
                <a:ln w="0"/>
                <a:solidFill>
                  <a:schemeClr val="bg2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II miejsce: </a:t>
            </a:r>
            <a:r>
              <a:rPr lang="pl-PL" sz="3400" dirty="0">
                <a:ln w="0"/>
                <a:solidFill>
                  <a:schemeClr val="bg2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12.500 </a:t>
            </a:r>
            <a:r>
              <a:rPr lang="pl-PL" sz="3400" dirty="0" smtClean="0">
                <a:ln w="0"/>
                <a:solidFill>
                  <a:schemeClr val="bg2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zł</a:t>
            </a:r>
            <a:endParaRPr lang="pl-PL" sz="3400" dirty="0">
              <a:ln w="0"/>
              <a:solidFill>
                <a:schemeClr val="bg2">
                  <a:lumMod val="50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algn="ctr"/>
            <a:r>
              <a:rPr lang="pl-PL" sz="3000" dirty="0">
                <a:ln w="0"/>
                <a:solidFill>
                  <a:schemeClr val="bg2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III miejsce: </a:t>
            </a:r>
            <a:r>
              <a:rPr lang="pl-PL" sz="3400" dirty="0">
                <a:ln w="0"/>
                <a:solidFill>
                  <a:schemeClr val="bg2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10.000 </a:t>
            </a:r>
            <a:r>
              <a:rPr lang="pl-PL" sz="3400" dirty="0" smtClean="0">
                <a:ln w="0"/>
                <a:solidFill>
                  <a:schemeClr val="bg2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zł</a:t>
            </a:r>
          </a:p>
          <a:p>
            <a:pPr algn="just"/>
            <a:endParaRPr lang="pl-PL" sz="3400" kern="1100" dirty="0" smtClean="0">
              <a:ln w="0"/>
              <a:solidFill>
                <a:schemeClr val="bg2">
                  <a:lumMod val="50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6" name="pole tekstowe 5"/>
          <p:cNvSpPr txBox="1"/>
          <p:nvPr/>
        </p:nvSpPr>
        <p:spPr>
          <a:xfrm>
            <a:off x="1076811" y="-57376"/>
            <a:ext cx="8740563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6500" b="1" dirty="0" smtClean="0">
                <a:ln w="0"/>
                <a:solidFill>
                  <a:srgbClr val="229FCD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NAGRODY</a:t>
            </a:r>
          </a:p>
        </p:txBody>
      </p:sp>
      <p:sp>
        <p:nvSpPr>
          <p:cNvPr id="7" name="pole tekstowe 6"/>
          <p:cNvSpPr txBox="1"/>
          <p:nvPr/>
        </p:nvSpPr>
        <p:spPr>
          <a:xfrm>
            <a:off x="2594457" y="5673060"/>
            <a:ext cx="4975647" cy="1184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i="1" dirty="0" smtClean="0">
                <a:ln w="0"/>
                <a:solidFill>
                  <a:srgbClr val="C180D5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Nagrody pieniężne dla laureatów konkursu zostały sfinansowane ze środków budżetu Samorządu Województwa Mazowieckiego.</a:t>
            </a:r>
          </a:p>
          <a:p>
            <a:pPr algn="ctr"/>
            <a:endParaRPr lang="pl-PL" sz="1700" kern="1100" dirty="0" smtClean="0">
              <a:ln w="0"/>
              <a:solidFill>
                <a:schemeClr val="bg2">
                  <a:lumMod val="50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grpSp>
        <p:nvGrpSpPr>
          <p:cNvPr id="9" name="Grupa 8"/>
          <p:cNvGrpSpPr/>
          <p:nvPr/>
        </p:nvGrpSpPr>
        <p:grpSpPr>
          <a:xfrm>
            <a:off x="8795241" y="-969375"/>
            <a:ext cx="3538625" cy="4855652"/>
            <a:chOff x="3108116" y="-3844114"/>
            <a:chExt cx="3538625" cy="4855652"/>
          </a:xfrm>
        </p:grpSpPr>
        <p:sp>
          <p:nvSpPr>
            <p:cNvPr id="11" name="Pasek ukośny 10"/>
            <p:cNvSpPr/>
            <p:nvPr/>
          </p:nvSpPr>
          <p:spPr>
            <a:xfrm flipH="1">
              <a:off x="3108116" y="-2966224"/>
              <a:ext cx="3538625" cy="3538625"/>
            </a:xfrm>
            <a:prstGeom prst="diagStripe">
              <a:avLst/>
            </a:prstGeom>
            <a:gradFill flip="none" rotWithShape="1">
              <a:gsLst>
                <a:gs pos="0">
                  <a:srgbClr val="0070C0">
                    <a:shade val="30000"/>
                    <a:satMod val="115000"/>
                  </a:srgbClr>
                </a:gs>
                <a:gs pos="50000">
                  <a:srgbClr val="0070C0">
                    <a:shade val="67500"/>
                    <a:satMod val="115000"/>
                  </a:srgbClr>
                </a:gs>
                <a:gs pos="100000">
                  <a:srgbClr val="0070C0">
                    <a:shade val="100000"/>
                    <a:satMod val="115000"/>
                  </a:srgbClr>
                </a:gs>
              </a:gsLst>
              <a:lin ang="18900000" scaled="1"/>
              <a:tileRect/>
            </a:gradFill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>
                <a:solidFill>
                  <a:schemeClr val="tx1"/>
                </a:solidFill>
              </a:endParaRPr>
            </a:p>
          </p:txBody>
        </p:sp>
        <p:sp>
          <p:nvSpPr>
            <p:cNvPr id="12" name="pole tekstowe 11"/>
            <p:cNvSpPr txBox="1"/>
            <p:nvPr/>
          </p:nvSpPr>
          <p:spPr>
            <a:xfrm rot="2700000">
              <a:off x="2614631" y="-2154952"/>
              <a:ext cx="4855652" cy="14773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l-PL" sz="2700" dirty="0" smtClean="0">
                  <a:solidFill>
                    <a:schemeClr val="bg1"/>
                  </a:solidFill>
                </a:rPr>
                <a:t>NABÓR WNIOSKÓW</a:t>
              </a:r>
            </a:p>
            <a:p>
              <a:pPr algn="ctr"/>
              <a:r>
                <a:rPr lang="pl-PL" sz="3000" b="1" dirty="0" smtClean="0">
                  <a:solidFill>
                    <a:schemeClr val="bg1"/>
                  </a:solidFill>
                </a:rPr>
                <a:t>DO 25 WRZEŚNIA BR.</a:t>
              </a:r>
            </a:p>
            <a:p>
              <a:pPr algn="ctr"/>
              <a:endParaRPr lang="pl-PL" sz="3000" b="1" dirty="0"/>
            </a:p>
          </p:txBody>
        </p:sp>
      </p:grpSp>
      <p:sp>
        <p:nvSpPr>
          <p:cNvPr id="3" name="pole tekstowe 2"/>
          <p:cNvSpPr txBox="1"/>
          <p:nvPr/>
        </p:nvSpPr>
        <p:spPr>
          <a:xfrm>
            <a:off x="3751635" y="4553756"/>
            <a:ext cx="5304657" cy="7848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4500" dirty="0" smtClean="0">
                <a:solidFill>
                  <a:schemeClr val="bg2">
                    <a:lumMod val="50000"/>
                  </a:schemeClr>
                </a:solidFill>
                <a:latin typeface="Freestyle Script" panose="030804020302050B0404" pitchFamily="66" charset="0"/>
              </a:rPr>
              <a:t>+ nagrody od Partnerów Konkursu</a:t>
            </a:r>
            <a:endParaRPr lang="pl-PL" sz="4500" dirty="0">
              <a:solidFill>
                <a:schemeClr val="bg2">
                  <a:lumMod val="50000"/>
                </a:schemeClr>
              </a:solidFill>
              <a:latin typeface="Freestyle Script" panose="030804020302050B04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36231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upa 8"/>
          <p:cNvGrpSpPr/>
          <p:nvPr/>
        </p:nvGrpSpPr>
        <p:grpSpPr>
          <a:xfrm>
            <a:off x="8795241" y="-969375"/>
            <a:ext cx="3538625" cy="4855652"/>
            <a:chOff x="3108116" y="-3844114"/>
            <a:chExt cx="3538625" cy="4855652"/>
          </a:xfrm>
        </p:grpSpPr>
        <p:sp>
          <p:nvSpPr>
            <p:cNvPr id="11" name="Pasek ukośny 10"/>
            <p:cNvSpPr/>
            <p:nvPr/>
          </p:nvSpPr>
          <p:spPr>
            <a:xfrm flipH="1">
              <a:off x="3108116" y="-2966224"/>
              <a:ext cx="3538625" cy="3538625"/>
            </a:xfrm>
            <a:prstGeom prst="diagStripe">
              <a:avLst/>
            </a:prstGeom>
            <a:gradFill flip="none" rotWithShape="1">
              <a:gsLst>
                <a:gs pos="0">
                  <a:srgbClr val="0070C0">
                    <a:shade val="30000"/>
                    <a:satMod val="115000"/>
                  </a:srgbClr>
                </a:gs>
                <a:gs pos="50000">
                  <a:srgbClr val="0070C0">
                    <a:shade val="67500"/>
                    <a:satMod val="115000"/>
                  </a:srgbClr>
                </a:gs>
                <a:gs pos="100000">
                  <a:srgbClr val="0070C0">
                    <a:shade val="100000"/>
                    <a:satMod val="115000"/>
                  </a:srgbClr>
                </a:gs>
              </a:gsLst>
              <a:lin ang="18900000" scaled="1"/>
              <a:tileRect/>
            </a:gradFill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>
                <a:solidFill>
                  <a:schemeClr val="tx1"/>
                </a:solidFill>
              </a:endParaRPr>
            </a:p>
          </p:txBody>
        </p:sp>
        <p:sp>
          <p:nvSpPr>
            <p:cNvPr id="12" name="pole tekstowe 11"/>
            <p:cNvSpPr txBox="1"/>
            <p:nvPr/>
          </p:nvSpPr>
          <p:spPr>
            <a:xfrm rot="2700000">
              <a:off x="2614631" y="-2154952"/>
              <a:ext cx="4855652" cy="14773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l-PL" sz="2700" dirty="0" smtClean="0">
                  <a:solidFill>
                    <a:schemeClr val="bg1"/>
                  </a:solidFill>
                </a:rPr>
                <a:t>NABÓR WNIOSKÓW</a:t>
              </a:r>
            </a:p>
            <a:p>
              <a:pPr algn="ctr"/>
              <a:r>
                <a:rPr lang="pl-PL" sz="3000" b="1" dirty="0" smtClean="0">
                  <a:solidFill>
                    <a:schemeClr val="bg1"/>
                  </a:solidFill>
                </a:rPr>
                <a:t>DO 25 WRZEŚNIA BR.</a:t>
              </a:r>
            </a:p>
            <a:p>
              <a:pPr algn="ctr"/>
              <a:endParaRPr lang="pl-PL" sz="3000" b="1" dirty="0"/>
            </a:p>
          </p:txBody>
        </p:sp>
      </p:grpSp>
      <p:sp>
        <p:nvSpPr>
          <p:cNvPr id="13" name="pole tekstowe 12"/>
          <p:cNvSpPr txBox="1"/>
          <p:nvPr/>
        </p:nvSpPr>
        <p:spPr>
          <a:xfrm>
            <a:off x="2895115" y="4215018"/>
            <a:ext cx="4857851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l-PL" sz="3000" b="1" dirty="0" smtClean="0">
                <a:ln w="0"/>
                <a:solidFill>
                  <a:srgbClr val="A94FC5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ORGANIZATOR:</a:t>
            </a:r>
            <a:endParaRPr lang="pl-PL" sz="3000" dirty="0" smtClean="0">
              <a:ln w="0"/>
              <a:solidFill>
                <a:schemeClr val="bg2">
                  <a:lumMod val="50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algn="ctr"/>
            <a:r>
              <a:rPr lang="pl-PL" sz="3000" dirty="0" smtClean="0">
                <a:ln w="0"/>
                <a:solidFill>
                  <a:schemeClr val="bg2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Samorząd Województwa</a:t>
            </a:r>
          </a:p>
          <a:p>
            <a:pPr algn="ctr"/>
            <a:r>
              <a:rPr lang="pl-PL" sz="3000" dirty="0" smtClean="0">
                <a:ln w="0"/>
                <a:solidFill>
                  <a:schemeClr val="bg2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Mazowieckiego</a:t>
            </a:r>
          </a:p>
        </p:txBody>
      </p:sp>
      <p:pic>
        <p:nvPicPr>
          <p:cNvPr id="10" name="Obraz 9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0813" y="306979"/>
            <a:ext cx="3448050" cy="3609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11467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ole tekstowe 6"/>
          <p:cNvSpPr txBox="1"/>
          <p:nvPr/>
        </p:nvSpPr>
        <p:spPr>
          <a:xfrm>
            <a:off x="1741948" y="4256136"/>
            <a:ext cx="911450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5000" b="1" dirty="0" smtClean="0">
                <a:ln w="0"/>
                <a:solidFill>
                  <a:srgbClr val="A94FC5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alibri" panose="020F0502020204030204" pitchFamily="34" charset="0"/>
              </a:rPr>
              <a:t>INNOWACYJNI</a:t>
            </a:r>
            <a:r>
              <a:rPr lang="pl-PL" sz="5000" b="1" dirty="0" smtClean="0">
                <a:ln w="0"/>
                <a:solidFill>
                  <a:srgbClr val="219ECC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alibri" panose="020F0502020204030204" pitchFamily="34" charset="0"/>
              </a:rPr>
              <a:t>.mazovia.pl</a:t>
            </a:r>
          </a:p>
        </p:txBody>
      </p:sp>
      <p:sp>
        <p:nvSpPr>
          <p:cNvPr id="2" name="Prostokąt 1"/>
          <p:cNvSpPr/>
          <p:nvPr/>
        </p:nvSpPr>
        <p:spPr>
          <a:xfrm>
            <a:off x="1924050" y="3319035"/>
            <a:ext cx="6096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pl-PL" sz="3200" b="1" dirty="0" smtClean="0">
                <a:ln w="0"/>
                <a:solidFill>
                  <a:schemeClr val="bg2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SZCZEGÓŁY NA STRONIE: </a:t>
            </a:r>
            <a:endParaRPr lang="pl-PL" sz="3200" b="1" dirty="0"/>
          </a:p>
        </p:txBody>
      </p:sp>
      <p:pic>
        <p:nvPicPr>
          <p:cNvPr id="9" name="Obraz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75439" y="83226"/>
            <a:ext cx="1593222" cy="24525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352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theme/theme1.xml><?xml version="1.0" encoding="utf-8"?>
<a:theme xmlns:a="http://schemas.openxmlformats.org/drawingml/2006/main" name="Faseta">
  <a:themeElements>
    <a:clrScheme name="Niestandardowy 3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0093C9"/>
      </a:accent1>
      <a:accent2>
        <a:srgbClr val="EEB8EA"/>
      </a:accent2>
      <a:accent3>
        <a:srgbClr val="F0D66A"/>
      </a:accent3>
      <a:accent4>
        <a:srgbClr val="C9F0FE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s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728</TotalTime>
  <Words>166</Words>
  <Application>Microsoft Office PowerPoint</Application>
  <PresentationFormat>Panoramiczny</PresentationFormat>
  <Paragraphs>44</Paragraphs>
  <Slides>7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7</vt:i4>
      </vt:variant>
    </vt:vector>
  </HeadingPairs>
  <TitlesOfParts>
    <vt:vector size="14" baseType="lpstr">
      <vt:lpstr>Aharoni</vt:lpstr>
      <vt:lpstr>Arial</vt:lpstr>
      <vt:lpstr>Calibri</vt:lpstr>
      <vt:lpstr>Freestyle Script</vt:lpstr>
      <vt:lpstr>Trebuchet MS</vt:lpstr>
      <vt:lpstr>Wingdings 3</vt:lpstr>
      <vt:lpstr>Faseta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Kamila Milewska</dc:creator>
  <cp:lastModifiedBy>Jasińska Aleksandra</cp:lastModifiedBy>
  <cp:revision>47</cp:revision>
  <dcterms:created xsi:type="dcterms:W3CDTF">2015-07-21T11:34:27Z</dcterms:created>
  <dcterms:modified xsi:type="dcterms:W3CDTF">2017-07-24T08:23:49Z</dcterms:modified>
</cp:coreProperties>
</file>