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7" r:id="rId2"/>
    <p:sldId id="298" r:id="rId3"/>
    <p:sldId id="28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71" r:id="rId13"/>
    <p:sldId id="268" r:id="rId14"/>
    <p:sldId id="276" r:id="rId15"/>
    <p:sldId id="272" r:id="rId16"/>
    <p:sldId id="285" r:id="rId1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1F4E79"/>
    <a:srgbClr val="FFC000"/>
    <a:srgbClr val="2038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86596" autoAdjust="0"/>
  </p:normalViewPr>
  <p:slideViewPr>
    <p:cSldViewPr snapToGrid="0">
      <p:cViewPr varScale="1">
        <p:scale>
          <a:sx n="95" d="100"/>
          <a:sy n="95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4E87-B08C-48C4-8FF8-A73A339B3887}" type="datetimeFigureOut">
              <a:rPr lang="pl-PL" smtClean="0"/>
              <a:pPr/>
              <a:t>2015-06-19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32DF-8F0C-4940-88DC-1175611774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401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dlamazowsza.e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1420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2015 roku mazowiecka sieć Punktów Informacyjnych Funduszy Europejskich (PIFE) obchodzi piątą rocznicę, przyłączenia się do ogólnopolskiego projektu Ministerstwa Infrastruktury i Rozwoju, tworzącego zestandaryzowaną sieć Punktów Informacyjnych Funduszy Europejskich - przekształcając działające od 2005 roku Punkty Kontaktowe. Należy zauważyć, że na terenie całego kraju działa 77 punktów informacyjnych, które udzielają informacji na temat możliwości wykorzystania środków europejskich.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terenie Województwa funkcjonuje 6 punktów, wszystkie zlokalizowane są w największych miastach naszego województwa - Główny Punkt Informacyjny w Warszawie przy Mazowieckiej Jednostce Wdrażania Programów Unijnych, oraz Lokalne Punkty Informacyjne działające przy Oddziałach Zamiejscowych MJWPU w Ostrołęce, Radomiu, Siedlcach, Płocku i Ciechanowie. Należy również zauważyć, że zespół Specjalistów ds. funduszy europejskich, pracujący w mazowieckiej sieci PIFE posiada wieloletnie doświadczenie w realizacji zadań informacyjno-promocyjnych, i stale podnosi swoje kwalifikacje zawodowe. Dzięki czemu potencjalni Klienci sieci PIFE mogą liczyć na rzetelną i profesjonalną pomoc w przyjaznym otoczeniu.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Dla ułatwienia dostępu do informacji siedziby PIFE zostały dostosowane do potrzeb osób z 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niepełnosprawnościami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m.in. poprzez likwidację przeszkód architektonicznych, czy wyposażenie punktów w pętle indukcyjne umożliwiające osobom niedosłyszącym odbiór nieskazitelnie czystego i wyraźnego dźwięku. Punkty są również bardziej przyjazne dla rodzin z dziećmi, m.in. poprzez utworzenie w nich kącików zabaw. Dzięki tym udogodnieniom osoby, które dotychczas miały utrudniony dostęp do bezpośrednich porad specjalistów, będą mogły skorzystać z pełnego zakresu oferowanych usług.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Każdy potencjalny beneficjent środków Unii Europejskiej - nie tylko JST, ale również osoba fizyczna,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NGO’s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czy przedsiębiorca, który ma zamiar starać się o unijne wsparcie, w PIFE uzyska dokładną diagnozę indywidualnych możliwości realizacji projektu i zweryfikuje czy jego projekt/pomysł może uzyskać dofinansowanie. Ideą Sieci jest m.in. poprowadzenie zainteresowanego środkami finansowymi, krok po kroku, na każdym etapie – czyli od pomysłu, po wsparcie w przygotowaniu dokumentacji aplikacyjnej, realizacji projektu, a jeżeli zajdzie taka potrzeba, wesprzeć podczas rozliczania projektu.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Mieszkańcy mniejszych miejscowości, w których nie ma stacjonarnych punktów, mogą skorzystać z usług Specjalistów ds. funduszy europejskich, którzy we współpracy z lokalnymi samorządami organizują dyżury w urzędach i gminach tzw. Mobilne Punkty Informacyjne (MPI). Dzięki tej inicjatywie ułatwiona jest możliwość skorzystania z bezpośredniej konsultacji bez konieczności podróży do najbliższego miasta, w którym jest PIFE.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Wachlarz usług informacyjnych i promocyjnych funduszy europejskich świadczonych przez konsultantów PIFE jest bardzo szeroki, można w nim znaleźć nie tylko działania informacyjne, ale również szkoleniowe.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Zakres usług informacyjnych: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diagnoza klienta – zaklasyfikowanie pomysłu na projekt do konkretnego priorytetu i działania w programie operacyjnym finansowanym z Funduszy Europejskich;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informowanie o warunkach, kryteriach i procedurach przyznania dotacji;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przedstawienie „krok po kroku” procesu ubiegania się o dofinansowanie;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przekazanie danych kontaktowych do instytucji, które przyznają dotacje zgodnie ze zdiagnozowanym pomysłem na projekt;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 beneficjentom ostatecznym w znalezieniu odpowiedniego projektu;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usługi informacyjne podczas przygotowywania wniosków lub projektów – obejmujące wsparcie w zakresie przygotowywanego wniosku lub projektu oraz szkolenia organizowane przed przeprowadzonym konkursem w ramach danego działania;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 w realizacji projektów – zakres tej usługi obejmuje pomoc przy problemach pojawiających się w trakcie realizacji projektów, np. zasady konkurencyjności przy ponoszeniu wydatków, zasady dokumentowania realizowanych przedsięwzięć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wstępną pomoc w rozliczaniu projektów – informowanie o etapach, procedurach, wymaganych dokumentach, terminach związanych z procesem rozliczania projektu, informowanie o  wymogach przy opisywaniu dokumentów finansowo-księgowych oraz wstępne doradztwo dla beneficjentów przy wypełnianiu wniosków o płatność pod względem formalnym – objaśnianie instrukcji wypełniania i przygotowanie dokumentu;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indywidualne konsultacje u klienta polegające na tym, że – po wcześniejszym zaplanowaniu konsultacji Specjaliści ds. funduszy europejskich świadczyć będą usługi informacyjne u klienta. Zakres usług będzie taki sam, jak konsultacji w punkcie stacjonarnym. Indywidualne konsultacje są możliwe w przypadku, gdy klient jest osobą z niepełnosprawnością.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skład zadań szkoleniowych wchodzą: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organizacja przez Główny Punkt Informacyjny w Warszawie oraz Lokalne Punkty Informacyjne w Oddziałach Zamiejscowych MJWPU spotkań informacyjnych oraz szkoleń dla beneficjentów i potencjalnych beneficjentów, w tym działań tematycznych, np. dotyczących możliwości dofinansowania planowanego przedsięwzięcia z FE dla osób prowadzących działalność gospodarczą;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organizowanie Mobilnych Punktów Informacyjnych polegających na pełnieniu dyżurów przez specjalistów ds. funduszy europejskich w miejscowościach, w których nie ma stacjonarnych Punktów Informacyjnych Funduszy Europejskich.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Państwa dyspozycji są Specjaliści ds. funduszy europejskich mazowieckiej sieci PIFE poprzez: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stacjonarne Punkty Informacyjne Funduszy Europejskich otwarte są do pięć dni w tygodniu: w poniedziałki od 8:00 – 18:00, od wtorku do piątku od 8:00-16:00.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 Punkt Informacyjny Funduszy Europejskich mieści się w siedzibie Mazowieckiej Jednostki Wdrażania Programów Unijnych przy ul. Jagiellońskiej 74 w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Warszawie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e-mail.: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punkt_kontaktowy@mazowia.eu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Lokalny Punkt Informacyjny w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Ciechanowie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ul. Plac Kościuszki 5, tel.: 22 542 2117,  e-mail: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punkt_ciechanow@mazowia.eu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Lokalny Punkt Informacyjny w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Ostrołęce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ul. Piłsudskiego 38, tel.: 22 542 27 65, e-mail: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punkt_ostroleka@mazowia.eu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Lokalny Punkt Informacyjny w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Płocku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ul. Kolegialna 19, tel.: 22 542 2341, e-mail: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punkt_plock@mazowia.eu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Lokalny Punkt Informacyjny w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Radomiu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ul. Kościuszki 5a, tel.: 22 542 2128, e-mail: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punkt_radom@mazowia.eu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Lokalny Punkt Informacyjny w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Siedlcach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ul. Piłsudskiego 7, tel.: 22 542 2307,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punkt_siedlce@mazowia.eu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infolinię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801-101-101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korzystającą z zaawansowanego systemu infolinii, która usprawnia kontakt telefoniczny;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www.facebook.com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pife.mazowsze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Fanpage’a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„Punkty Informacyjne Funduszy Europejskich na Mazowszu”;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www.mazowia.eu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strony Mazowieckiej Jednostki Wdrażania Programów Unijnych;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www.mazovia.pl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strony Samorządu Województwa Mazowieckiego;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www.funduszeeuropejskie.gov.pl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portalowi Fundusze Europejskie. 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196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782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naszej stronie są ramy konkursów –</a:t>
            </a:r>
            <a:r>
              <a:rPr lang="pl-PL" baseline="0" dirty="0" smtClean="0"/>
              <a:t> przygotowywane na podstawie wytycznych od IZ.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% są z pliku</a:t>
            </a:r>
            <a:r>
              <a:rPr lang="pl-PL" sz="1200" b="1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pliku</a:t>
            </a:r>
            <a:r>
              <a:rPr lang="pl-PL" sz="1200" b="1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działania typy operacji,</a:t>
            </a:r>
            <a:r>
              <a:rPr lang="pl-PL" sz="1200" b="1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ale dane kwot trochę się różnią. W pliku excelowym mamy: </a:t>
            </a:r>
            <a:endParaRPr lang="pl-PL" sz="1200" b="1" kern="1200" dirty="0" smtClean="0">
              <a:solidFill>
                <a:schemeClr val="dk1"/>
              </a:solidFill>
              <a:latin typeface="Century Gothic" pitchFamily="34" charset="0"/>
              <a:ea typeface="+mn-ea"/>
              <a:cs typeface="+mn-cs"/>
            </a:endParaRPr>
          </a:p>
          <a:p>
            <a:r>
              <a:rPr lang="pl-PL" sz="1200" b="0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Działanie 10.1 Edukacja ogólna i przedszkolna </a:t>
            </a:r>
            <a:r>
              <a:rPr lang="pl-PL" sz="1200" b="0" kern="1200" dirty="0" err="1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Poddziałanie</a:t>
            </a:r>
            <a:r>
              <a:rPr lang="pl-PL" sz="1200" b="0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10.1.4</a:t>
            </a:r>
            <a:r>
              <a:rPr lang="pl-PL" sz="1200" b="0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l-PL" sz="1200" b="0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Edukacja przedszkolna - 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2 206 000 €</a:t>
            </a:r>
            <a:r>
              <a:rPr lang="pl-PL" dirty="0" smtClean="0"/>
              <a:t> </a:t>
            </a:r>
            <a:endParaRPr lang="pl-PL" sz="1200" b="0" kern="1200" dirty="0" smtClean="0">
              <a:solidFill>
                <a:schemeClr val="dk1"/>
              </a:solidFill>
              <a:latin typeface="Century Gothic" pitchFamily="34" charset="0"/>
              <a:ea typeface="+mn-ea"/>
              <a:cs typeface="+mn-cs"/>
            </a:endParaRPr>
          </a:p>
          <a:p>
            <a:r>
              <a:rPr lang="pl-PL" sz="1200" b="0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Działanie 10.3Doskonalenie zawodowe</a:t>
            </a:r>
            <a:r>
              <a:rPr lang="pl-PL" sz="1200" b="0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l-PL" sz="1200" b="0" kern="1200" dirty="0" err="1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Poddziałanie</a:t>
            </a:r>
            <a:r>
              <a:rPr lang="pl-PL" sz="1200" b="0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10.3.4</a:t>
            </a:r>
            <a:r>
              <a:rPr lang="pl-PL" sz="1200" b="0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l-PL" sz="1200" b="0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Kształcenie i doskonalenie zawodowe osób dorosłych -</a:t>
            </a:r>
            <a:r>
              <a:rPr lang="pl-PL" sz="1200" b="0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1 828 500 €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476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% są z pliku działania typy operacji,</a:t>
            </a:r>
            <a:r>
              <a:rPr lang="pl-PL" sz="1200" b="1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ale dane kwot trochę się różnią. Na poziomie całego działania 10 jest wychodzi jednak taki sam % alokacji – 12,5%.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kern="1200" baseline="0" dirty="0" smtClean="0">
              <a:solidFill>
                <a:schemeClr val="dk1"/>
              </a:solidFill>
              <a:latin typeface="Century Gothic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Kwoty alokacji w </a:t>
            </a:r>
            <a:r>
              <a:rPr lang="pl-PL" sz="1200" b="1" kern="1200" baseline="0" dirty="0" err="1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excelu</a:t>
            </a:r>
            <a:r>
              <a:rPr lang="pl-PL" sz="1200" b="1" kern="1200" baseline="0" dirty="0" smtClean="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rPr>
              <a:t> to odpowiednio: </a:t>
            </a:r>
            <a:endParaRPr lang="pl-PL" dirty="0" smtClean="0"/>
          </a:p>
          <a:p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642 858</a:t>
            </a:r>
            <a:r>
              <a:rPr lang="pl-PL" dirty="0" smtClean="0"/>
              <a:t> euro</a:t>
            </a:r>
          </a:p>
          <a:p>
            <a:r>
              <a:rPr lang="pl-PL" dirty="0" smtClean="0"/>
              <a:t>363000 euro</a:t>
            </a:r>
          </a:p>
          <a:p>
            <a:r>
              <a:rPr lang="pl-PL" dirty="0" smtClean="0"/>
              <a:t>4 814 988 euro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6386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640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pl-P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momentu podpisania umowy – LSI, po podpisaniu umowy – SL 2014. </a:t>
            </a:r>
          </a:p>
          <a:p>
            <a:r>
              <a:rPr lang="pl-P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Wniosek o płatność w systemie krajowym, a nie lokalnym</a:t>
            </a: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LSI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Lokalny System Informatyczny (LSI) dla Regionalnego Programu Operacyjnego Województwa Mazowieckiego 2014 – 2020, to narzędzie wsparcia w ramach procesów wdrażania RPO WM 2014-2020 dla Instytucji zaangażowanych we wdrażanie programu, ale przede wszystkim usprawnienie wielu czynności po stronie Wnioskodawcy/Beneficjenta. 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Tworzony System Informatyczny, zapewni możliwość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elektronicznej komunikacji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Wnioskodawcy z instytucją ogłaszającą nabór wniosków o dofinansowanie projektów: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złożenie wniosku aplikacyjnego przez Wnioskodawcę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dostarczenie niezbędnych załączników w formie elektronicznej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elektroniczny obieg korespondencji (wyniki ocen, dokonywanie poprawy wniosku aplikacyjnego)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RPO WM 2014 – 2020 będzie miał także zapewnione wsparcie informatyczne po stronie Centralnego Systemu Teleinformatycznego (SL 2014).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Wnioskodawca po podpisaniu umowy o dofinansowanie projektu otrzyma Login/Hasło do SL 2014 w ramach którego będzie prowadził bieżące rozliczenia  w zakresie realizowanych projektów. 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wnioski o płatność w formie elektronicznej (całość rozliczeń w ramach realizowanych projektów)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LSI i SL 2014 to dwa (powiązane ze sobą) systemy informatyczne, które zapewnią kompleksową obsługę RPO WM 2014-2020, zarówno po stronie Beneficjentów, jak również po stronie czynności wdrożeniowych instytucji zaangażowanych. 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 cel: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Ograniczenie do minimum wersji papierowej dokumentacji związanej z aplikowaniem i realizacją projektów.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Usprawnienie kontaktu z Beneficjentem (poprzez korespondencję elektroniczną)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Usprawnienie procesów w Instytucjach zaangażowanych we wdrażania RPO WM.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246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649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dniu konferencji otwarcia, czyli 6 maja 2015 r., odbędzie się oficjalny start nowego portalu internetowego </a:t>
            </a:r>
            <a:r>
              <a:rPr lang="pl-PL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www.funduszedlamazowsza.eu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poświęconego funduszom unijnym na Mazowszu. Nowością w tej perspektywie jest spójny wygląd portali dedykowanych zarówno programom krajowym, jak i programom regionalnym. Strona przygotowana zgodnie z wytycznymi Ministerstwa Infrastruktury i Rozwoju Regionalnego odzwierciedla preferencje komunikacyjne mieszkańców. Sposób prezentowania treści na portalu pozwoli na odkrywanie krok po kroku funduszy UE na Mazowszu.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Każdy zainteresowany bez problemu odnajdzie informacje o założeniach programu i sposobie finansowania projektów, wyszukiwarkę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szkoleleń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spotkań informacyjnych, wszystkie niezbędne dokumenty, a także dane kontaktowe do instytucji zajmujących się zarządzaniem, wdrażaniem i promocją funduszy europejskich na Mazowszu. Będzie to możliwe, dzięki podziałowi treści na stronie oraz intuicyjnym filtrom informacji. Portal dostępny będzie również w wersji mobilnej, co umożliwi dostęp  do informacji o funduszach unijnych na dowolnym sprzęcie i w dowolnym miejscu. Wszystko po to, aby fundusze unijne były jeszcze bliżej ludzi.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07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funduszedlamazowsza.e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28650" y="5248275"/>
            <a:ext cx="8515350" cy="92868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REGIONALNY PROGRAM OPERACYJNY </a:t>
            </a:r>
          </a:p>
          <a:p>
            <a:r>
              <a:rPr lang="pl-PL" dirty="0" smtClean="0"/>
              <a:t>WOJEWÓDZTWA MAZOWIECKIEGO 2014-2020</a:t>
            </a:r>
            <a:endParaRPr lang="pl-PL" dirty="0"/>
          </a:p>
        </p:txBody>
      </p:sp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674" y="342931"/>
            <a:ext cx="4339326" cy="35838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375" y="4335519"/>
            <a:ext cx="1611389" cy="6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- ZIT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3289" y="2463800"/>
          <a:ext cx="8856324" cy="421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80"/>
                <a:gridCol w="4133805"/>
                <a:gridCol w="1635733"/>
                <a:gridCol w="872706"/>
              </a:tblGrid>
              <a:tr h="52205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Obszar (PI)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</a:tr>
              <a:tr h="128092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Rozwój MŚP (III)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u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porządkowanie i przygotowanie terenów inwestycyjnych w celu nadania im nowych funkcji gospodarczych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5 000 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43,2%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63003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Mobilność miejska (IV)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arkingi ,,Parkuj i Jedź” 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15 000 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45,3%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63003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Mobilność miejska (IV)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ś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cieżki i infrastruktura rowerowa </a:t>
                      </a:r>
                      <a:endParaRPr lang="pl-PL" sz="1400" b="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43 800 000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68,6%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63003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Edukacja ogólna (X)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w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sparcie kształcenia ogólnego </a:t>
                      </a:r>
                      <a:endParaRPr lang="pl-PL" sz="1400" b="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2 800 000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33,2%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tekstu 5"/>
          <p:cNvSpPr txBox="1">
            <a:spLocks/>
          </p:cNvSpPr>
          <p:nvPr/>
        </p:nvSpPr>
        <p:spPr>
          <a:xfrm>
            <a:off x="143839" y="2039213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l-PL" sz="1600" b="1" dirty="0" smtClean="0">
                <a:solidFill>
                  <a:srgbClr val="FFFFFF"/>
                </a:solidFill>
                <a:latin typeface="Century Gothic" pitchFamily="34" charset="0"/>
              </a:rPr>
              <a:t>Nabory w ramach ZIT</a:t>
            </a:r>
            <a:endParaRPr lang="pl-PL" sz="1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Równoległobok 6"/>
          <p:cNvSpPr/>
          <p:nvPr/>
        </p:nvSpPr>
        <p:spPr>
          <a:xfrm>
            <a:off x="195523" y="1854876"/>
            <a:ext cx="1999578" cy="455488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IV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- RIT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3289" y="2463800"/>
          <a:ext cx="8856324" cy="416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80"/>
                <a:gridCol w="4133805"/>
                <a:gridCol w="1635733"/>
                <a:gridCol w="872706"/>
              </a:tblGrid>
              <a:tr h="66101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Obszar (PI)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</a:tr>
              <a:tr h="966098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E-usługi dla Mazowsza (II)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e-zdrowie 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5 500 000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99152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Rozwój MŚP (III)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u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porządkowanie i przygotowanie terenów inwestycyjnych w celu nadania im nowych funkcji gospodarczych 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21 300 000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55084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Transport drogowy (VII)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b</a:t>
                      </a:r>
                      <a:r>
                        <a:rPr lang="pl-PL" sz="1400" b="0" i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udowa i przebudowa dróg wojewódzkich, powiatowych i gminnych wraz z infrastrukturą towarzyszącą w ramach planów inwestycyjnych dla subregionów objętych OSI problemowymi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34 800 000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tekstu 5"/>
          <p:cNvSpPr txBox="1">
            <a:spLocks/>
          </p:cNvSpPr>
          <p:nvPr/>
        </p:nvSpPr>
        <p:spPr>
          <a:xfrm>
            <a:off x="143839" y="2039213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pl-PL" sz="1600" b="1" dirty="0" smtClean="0">
                <a:solidFill>
                  <a:srgbClr val="FFFFFF"/>
                </a:solidFill>
                <a:latin typeface="Century Gothic" pitchFamily="34" charset="0"/>
              </a:rPr>
              <a:t>Nabory w ramach RIT</a:t>
            </a:r>
            <a:endParaRPr lang="pl-PL" sz="1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Równoległobok 6"/>
          <p:cNvSpPr/>
          <p:nvPr/>
        </p:nvSpPr>
        <p:spPr>
          <a:xfrm>
            <a:off x="193554" y="1808382"/>
            <a:ext cx="1922087" cy="465403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IV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penda\Desktop\Zdjęcia\II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822960" y="1742656"/>
            <a:ext cx="6949440" cy="463522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Lokalny System Informatyczny (LSI)</a:t>
            </a:r>
            <a:endParaRPr lang="pl-PL" sz="2400" b="1" dirty="0">
              <a:latin typeface="Century Gothic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2709462"/>
            <a:ext cx="7433953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pPr algn="ctr"/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Usprawnienie procesu aplikowania i realizacji projektów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Równoległobok 5"/>
          <p:cNvSpPr/>
          <p:nvPr/>
        </p:nvSpPr>
        <p:spPr>
          <a:xfrm>
            <a:off x="3785617" y="3040083"/>
            <a:ext cx="5047487" cy="2826327"/>
          </a:xfrm>
          <a:prstGeom prst="parallelogram">
            <a:avLst/>
          </a:prstGeom>
          <a:solidFill>
            <a:srgbClr val="FFC000">
              <a:alpha val="8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b="1" dirty="0" smtClean="0">
                <a:solidFill>
                  <a:schemeClr val="tx1"/>
                </a:solidFill>
                <a:latin typeface="Century Gothic" pitchFamily="34" charset="0"/>
              </a:rPr>
              <a:t>Komunikacja elektroniczna: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Złożenie wniosku aplikacyjnego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Załączniki w formie elektronicznej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Elektroniczny obieg korespondencji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Bieżące rozliczenia  w zakresie realizowanych projektów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  <a:cs typeface="Arial" pitchFamily="34" charset="0"/>
              </a:rPr>
              <a:t>Wydarzenia promujące RPO WM</a:t>
            </a:r>
            <a:endParaRPr lang="pl-PL" sz="24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098" name="Picture 2" descr="C:\Users\a.penda\Desktop\Desktop\6D\Zdjecia\0111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 t="35683" r="24794"/>
          <a:stretch>
            <a:fillRect/>
          </a:stretch>
        </p:blipFill>
        <p:spPr bwMode="auto">
          <a:xfrm>
            <a:off x="441226" y="1716261"/>
            <a:ext cx="8315145" cy="47408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4379" y="2267700"/>
            <a:ext cx="5379522" cy="323165"/>
          </a:xfrm>
          <a:prstGeom prst="rect">
            <a:avLst/>
          </a:prstGeom>
          <a:solidFill>
            <a:srgbClr val="1F4E79"/>
          </a:solidFill>
          <a:ln w="9525">
            <a:solidFill>
              <a:srgbClr val="1F4E79">
                <a:alpha val="69804"/>
              </a:srgb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Wydarzenia w ramach </a:t>
            </a:r>
            <a:r>
              <a:rPr lang="pl-PL" altLang="ko-KR" sz="15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partnerstw</a:t>
            </a:r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 merytorycznych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01377" y="3440647"/>
            <a:ext cx="5111455" cy="323165"/>
          </a:xfrm>
          <a:prstGeom prst="rect">
            <a:avLst/>
          </a:prstGeom>
          <a:solidFill>
            <a:srgbClr val="1F4E79"/>
          </a:solidFill>
          <a:ln w="9525">
            <a:solidFill>
              <a:srgbClr val="1F4E79">
                <a:alpha val="69804"/>
              </a:srgb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3 konferencje tematyczne (III-IV Q 2015)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8814" y="3825590"/>
            <a:ext cx="5111455" cy="323165"/>
          </a:xfrm>
          <a:prstGeom prst="rect">
            <a:avLst/>
          </a:prstGeom>
          <a:solidFill>
            <a:srgbClr val="1F4E79"/>
          </a:solidFill>
          <a:ln w="9525">
            <a:solidFill>
              <a:srgbClr val="1F4E79">
                <a:alpha val="69804"/>
              </a:srgb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VI Forum Rozwoju Mazowsza (IV Q 2015)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Równoległobok 11"/>
          <p:cNvSpPr/>
          <p:nvPr/>
        </p:nvSpPr>
        <p:spPr>
          <a:xfrm>
            <a:off x="5387927" y="3643534"/>
            <a:ext cx="3305907" cy="2518116"/>
          </a:xfrm>
          <a:prstGeom prst="parallelogram">
            <a:avLst/>
          </a:prstGeom>
          <a:solidFill>
            <a:srgbClr val="FFC000">
              <a:alpha val="8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17 VI Ciechanów</a:t>
            </a:r>
          </a:p>
          <a:p>
            <a:pPr lvl="1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19 VI  Siedlce</a:t>
            </a:r>
          </a:p>
          <a:p>
            <a:pPr lvl="1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22 VI  Ostrołęka</a:t>
            </a:r>
          </a:p>
          <a:p>
            <a:pPr lvl="1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25 VI  Radom</a:t>
            </a:r>
          </a:p>
          <a:p>
            <a:pPr lvl="1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26 VI  Płock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0639" y="2666773"/>
            <a:ext cx="5111455" cy="323165"/>
          </a:xfrm>
          <a:prstGeom prst="rect">
            <a:avLst/>
          </a:prstGeom>
          <a:solidFill>
            <a:srgbClr val="1F4E79"/>
          </a:solidFill>
          <a:ln w="9525">
            <a:solidFill>
              <a:srgbClr val="1F4E79">
                <a:alpha val="69804"/>
              </a:srgb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Dni Otwarte Funduszy Europejskich (7-10 V 2015)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31165" y="3056679"/>
            <a:ext cx="5111455" cy="323165"/>
          </a:xfrm>
          <a:prstGeom prst="rect">
            <a:avLst/>
          </a:prstGeom>
          <a:solidFill>
            <a:srgbClr val="1F4E79"/>
          </a:solidFill>
          <a:ln w="9525">
            <a:solidFill>
              <a:srgbClr val="1F4E79">
                <a:alpha val="69804"/>
              </a:srgb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5 konferencji w subregionach (VI 2015)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1873835"/>
            <a:ext cx="5111455" cy="323165"/>
          </a:xfrm>
          <a:prstGeom prst="rect">
            <a:avLst/>
          </a:prstGeom>
          <a:solidFill>
            <a:srgbClr val="1F4E79"/>
          </a:solidFill>
          <a:ln w="9525">
            <a:solidFill>
              <a:srgbClr val="1F4E79">
                <a:alpha val="69804"/>
              </a:srgb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Szkolenia i spotkania informacyjne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Nowy portal internetowy</a:t>
            </a:r>
            <a:endParaRPr lang="pl-PL" sz="2400" b="1" dirty="0">
              <a:latin typeface="Century Gothic" pitchFamily="34" charset="0"/>
            </a:endParaRPr>
          </a:p>
        </p:txBody>
      </p:sp>
      <p:pic>
        <p:nvPicPr>
          <p:cNvPr id="1026" name="Picture 2" descr="C:\Users\a.penda\Desktop\porta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168" y="1920240"/>
            <a:ext cx="5057992" cy="3410024"/>
          </a:xfrm>
          <a:prstGeom prst="rect">
            <a:avLst/>
          </a:prstGeom>
          <a:noFill/>
        </p:spPr>
      </p:pic>
      <p:pic>
        <p:nvPicPr>
          <p:cNvPr id="2" name="Picture 2" descr="C:\Users\a.penda\Desktop\Prezentacja RPO\screendoprez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630" y="4441371"/>
            <a:ext cx="1025635" cy="1706543"/>
          </a:xfrm>
          <a:prstGeom prst="rect">
            <a:avLst/>
          </a:prstGeom>
          <a:noFill/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113318" y="6302698"/>
            <a:ext cx="2030681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pPr algn="r"/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prosta nawigacja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540284" y="5155352"/>
            <a:ext cx="1603716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pPr algn="r"/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mobilność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386452" y="5529565"/>
            <a:ext cx="1757548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pPr algn="r"/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dostępność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2359152"/>
            <a:ext cx="3054096" cy="1865376"/>
          </a:xfrm>
          <a:prstGeom prst="rect">
            <a:avLst/>
          </a:prstGeom>
          <a:solidFill>
            <a:srgbClr val="FFC000">
              <a:alpha val="8313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endParaRPr lang="pl-PL" sz="15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pl-PL" sz="15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pl-PL" sz="15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Wspólny dla 3 instytucji</a:t>
            </a:r>
          </a:p>
          <a:p>
            <a:pPr algn="ctr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1 dla całego programu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Spójny ze sposobem komunikacji programów regionalnych i krajowych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15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15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pl-PL" sz="15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rot="10800000" flipV="1">
            <a:off x="2968831" y="5216592"/>
            <a:ext cx="1050494" cy="471688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232073" y="5919471"/>
            <a:ext cx="1911927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144000" rIns="144000">
            <a:spAutoFit/>
          </a:bodyPr>
          <a:lstStyle/>
          <a:p>
            <a:pPr algn="r"/>
            <a:r>
              <a:rPr lang="pl-PL" altLang="ko-KR" sz="15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  <a:cs typeface="Arial" pitchFamily="34" charset="0"/>
              </a:rPr>
              <a:t>intuicyjność</a:t>
            </a:r>
            <a:endParaRPr lang="en-US" altLang="ko-KR" sz="1500" dirty="0" smtClean="0">
              <a:solidFill>
                <a:schemeClr val="bg1"/>
              </a:solidFill>
              <a:latin typeface="Century Gothic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871381" y="6291124"/>
            <a:ext cx="5557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1600" dirty="0" err="1">
                <a:latin typeface="Century Gothic" pitchFamily="34" charset="0"/>
                <a:cs typeface="Arial" panose="020B0604020202020204" pitchFamily="34" charset="0"/>
              </a:rPr>
              <a:t>www.fundusze</a:t>
            </a:r>
            <a:r>
              <a:rPr lang="pl-PL" sz="1600" dirty="0" err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dla</a:t>
            </a:r>
            <a:r>
              <a:rPr lang="pl-PL" sz="1600" dirty="0" err="1">
                <a:latin typeface="Century Gothic" pitchFamily="34" charset="0"/>
                <a:cs typeface="Arial" panose="020B0604020202020204" pitchFamily="34" charset="0"/>
              </a:rPr>
              <a:t>mazowsza.eu</a:t>
            </a:r>
            <a:endParaRPr lang="pl-PL" sz="16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436916" y="4334493"/>
            <a:ext cx="1330035" cy="20188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Gdzie szukać informacji?</a:t>
            </a:r>
            <a:endParaRPr lang="pl-PL" sz="2400" b="1" dirty="0">
              <a:latin typeface="Century Gothic" pitchFamily="34" charset="0"/>
            </a:endParaRPr>
          </a:p>
        </p:txBody>
      </p:sp>
      <p:sp>
        <p:nvSpPr>
          <p:cNvPr id="3074" name="AutoShape 2" descr="Znalezione obrazy dla zapytania mjwpu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Znalezione obrazy dla zapytania mjwpu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C:\Users\a.penda\Desktop\PIFE_111srody_z_FE_sli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807" y="2558265"/>
            <a:ext cx="3141136" cy="1220332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950976" y="5961888"/>
            <a:ext cx="696772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600" dirty="0" smtClean="0">
              <a:solidFill>
                <a:schemeClr val="tx1"/>
              </a:solidFill>
              <a:latin typeface="Century Gothic" pitchFamily="34" charset="0"/>
              <a:hlinkClick r:id="rId4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dirty="0" smtClean="0">
                <a:solidFill>
                  <a:schemeClr val="tx1"/>
                </a:solidFill>
                <a:latin typeface="Century Gothic" pitchFamily="34" charset="0"/>
              </a:rPr>
              <a:t>Infolinia: </a:t>
            </a:r>
            <a:r>
              <a:rPr lang="pl-PL" sz="1600" b="1" dirty="0" smtClean="0">
                <a:solidFill>
                  <a:schemeClr val="tx1"/>
                </a:solidFill>
                <a:latin typeface="Century Gothic" pitchFamily="34" charset="0"/>
              </a:rPr>
              <a:t>0801-101-101</a:t>
            </a:r>
            <a:endParaRPr lang="pl-PL" sz="1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6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Równoległobok 9"/>
          <p:cNvSpPr/>
          <p:nvPr/>
        </p:nvSpPr>
        <p:spPr>
          <a:xfrm>
            <a:off x="621792" y="4133088"/>
            <a:ext cx="8174736" cy="1005840"/>
          </a:xfrm>
          <a:prstGeom prst="parallelogram">
            <a:avLst/>
          </a:prstGeom>
          <a:solidFill>
            <a:srgbClr val="FFC000">
              <a:alpha val="8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pl-PL" sz="1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1600" dirty="0" smtClean="0">
                <a:solidFill>
                  <a:schemeClr val="tx1"/>
                </a:solidFill>
                <a:latin typeface="Century Gothic" pitchFamily="34" charset="0"/>
              </a:rPr>
              <a:t>Główny Punkt Informacyjny Funduszy Europejskich w Warszawie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1600" dirty="0" smtClean="0">
                <a:solidFill>
                  <a:schemeClr val="tx1"/>
                </a:solidFill>
                <a:latin typeface="Century Gothic" pitchFamily="34" charset="0"/>
              </a:rPr>
              <a:t>5 Lokalnych Punktów Informacyjnych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Century Gothic" pitchFamily="34" charset="0"/>
                <a:cs typeface="Segoe UI" pitchFamily="34" charset="0"/>
              </a:rPr>
              <a:t> </a:t>
            </a:r>
          </a:p>
          <a:p>
            <a:pPr lvl="1">
              <a:spcAft>
                <a:spcPts val="600"/>
              </a:spcAft>
              <a:defRPr/>
            </a:pPr>
            <a:endParaRPr lang="pl-PL" sz="16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325116" y="5542979"/>
            <a:ext cx="55570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2200" dirty="0" err="1">
                <a:latin typeface="Century Gothic" pitchFamily="34" charset="0"/>
                <a:cs typeface="Arial" panose="020B0604020202020204" pitchFamily="34" charset="0"/>
              </a:rPr>
              <a:t>www.fundusze</a:t>
            </a:r>
            <a:r>
              <a:rPr lang="pl-PL" sz="2200" dirty="0" err="1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dla</a:t>
            </a:r>
            <a:r>
              <a:rPr lang="pl-PL" sz="2200" dirty="0" err="1">
                <a:latin typeface="Century Gothic" pitchFamily="34" charset="0"/>
                <a:cs typeface="Arial" panose="020B0604020202020204" pitchFamily="34" charset="0"/>
              </a:rPr>
              <a:t>mazowsza.eu</a:t>
            </a:r>
            <a:endParaRPr lang="pl-PL" sz="22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.penda\Desktop\mjwp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1867" y="2804846"/>
            <a:ext cx="1761453" cy="86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38378" y="4129111"/>
            <a:ext cx="7886700" cy="1339001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 smtClean="0">
                <a:latin typeface="Century Gothic" pitchFamily="34" charset="0"/>
              </a:rPr>
              <a:t>Dziękuję za uwagę</a:t>
            </a:r>
            <a:r>
              <a:rPr lang="pl-PL" dirty="0" smtClean="0">
                <a:latin typeface="Century Gothic" pitchFamily="34" charset="0"/>
              </a:rPr>
              <a:t>.</a:t>
            </a:r>
          </a:p>
          <a:p>
            <a:endParaRPr lang="pl-PL" sz="2100" dirty="0" smtClean="0">
              <a:latin typeface="Century Gothic" pitchFamily="34" charset="0"/>
            </a:endParaRPr>
          </a:p>
          <a:p>
            <a:r>
              <a:rPr lang="pl-PL" sz="2100" dirty="0" smtClean="0">
                <a:latin typeface="Century Gothic" pitchFamily="34" charset="0"/>
              </a:rPr>
              <a:t>Elżbieta Mech</a:t>
            </a:r>
            <a:endParaRPr lang="pl-PL" sz="2100" dirty="0" smtClean="0">
              <a:latin typeface="Century Gothic" pitchFamily="34" charset="0"/>
            </a:endParaRPr>
          </a:p>
          <a:p>
            <a:r>
              <a:rPr lang="pl-PL" sz="2100" dirty="0" smtClean="0">
                <a:latin typeface="Century Gothic" pitchFamily="34" charset="0"/>
              </a:rPr>
              <a:t>Kierownik Oddziału Zamiejscowego </a:t>
            </a:r>
          </a:p>
          <a:p>
            <a:r>
              <a:rPr lang="pl-PL" sz="2100" dirty="0" smtClean="0">
                <a:latin typeface="Century Gothic" pitchFamily="34" charset="0"/>
              </a:rPr>
              <a:t>Mazowieckiej </a:t>
            </a:r>
            <a:r>
              <a:rPr lang="pl-PL" sz="2100" dirty="0" smtClean="0">
                <a:latin typeface="Century Gothic" pitchFamily="34" charset="0"/>
              </a:rPr>
              <a:t>Jednostki Wdrażania Programów </a:t>
            </a:r>
            <a:r>
              <a:rPr lang="pl-PL" sz="2100" dirty="0" smtClean="0">
                <a:latin typeface="Century Gothic" pitchFamily="34" charset="0"/>
              </a:rPr>
              <a:t>Unijnych w Ostrołęce  </a:t>
            </a:r>
            <a:endParaRPr lang="pl-PL" sz="2100" dirty="0" smtClean="0">
              <a:latin typeface="Century Gothi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686" y="5612526"/>
            <a:ext cx="1611389" cy="6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Regionalny Program Operacyjny </a:t>
            </a:r>
            <a:br>
              <a:rPr lang="pl-PL" sz="2400" b="1" dirty="0" smtClean="0">
                <a:latin typeface="Century Gothic" pitchFamily="34" charset="0"/>
              </a:rPr>
            </a:br>
            <a:r>
              <a:rPr lang="pl-PL" sz="2400" b="1" dirty="0" smtClean="0">
                <a:latin typeface="Century Gothic" pitchFamily="34" charset="0"/>
              </a:rPr>
              <a:t>Województwa Mazowieckiego 2014-2020</a:t>
            </a:r>
            <a:endParaRPr lang="pl-PL" sz="2400" dirty="0"/>
          </a:p>
        </p:txBody>
      </p:sp>
      <p:pic>
        <p:nvPicPr>
          <p:cNvPr id="4" name="Picture 1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23" y="1833652"/>
            <a:ext cx="2617841" cy="131254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C:\Users\a.penda\AppData\Local\Microsoft\Windows\Temporary Internet Files\Content.Outlook\TMA96RVW\photovoltaic-491702 (1) (2)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438" y="2175057"/>
            <a:ext cx="2283219" cy="119636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a.penda\Desktop\Zdjęcia\I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505" y="2365823"/>
            <a:ext cx="2134328" cy="120853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7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05" y="3835912"/>
            <a:ext cx="1656950" cy="13448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ymbol zastępczy tekstu 5"/>
          <p:cNvSpPr txBox="1">
            <a:spLocks/>
          </p:cNvSpPr>
          <p:nvPr/>
        </p:nvSpPr>
        <p:spPr>
          <a:xfrm>
            <a:off x="882884" y="3152457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Transport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367,2 mln  euro</a:t>
            </a:r>
          </a:p>
        </p:txBody>
      </p:sp>
      <p:sp>
        <p:nvSpPr>
          <p:cNvPr id="16" name="Symbol zastępczy tekstu 5"/>
          <p:cNvSpPr txBox="1">
            <a:spLocks/>
          </p:cNvSpPr>
          <p:nvPr/>
        </p:nvSpPr>
        <p:spPr>
          <a:xfrm>
            <a:off x="3161476" y="3368411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Gospodarka niskoemisyjna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342,3 mln euro</a:t>
            </a:r>
          </a:p>
        </p:txBody>
      </p:sp>
      <p:sp>
        <p:nvSpPr>
          <p:cNvPr id="17" name="Symbol zastępczy tekstu 5"/>
          <p:cNvSpPr txBox="1">
            <a:spLocks/>
          </p:cNvSpPr>
          <p:nvPr/>
        </p:nvSpPr>
        <p:spPr>
          <a:xfrm>
            <a:off x="5096004" y="3455275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Badania i rozwój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 278,2 mln euro</a:t>
            </a:r>
          </a:p>
        </p:txBody>
      </p:sp>
      <p:pic>
        <p:nvPicPr>
          <p:cNvPr id="1026" name="Picture 2" descr="C:\Users\a.penda\Desktop\miniaturki_prezentacja\DSC03360.jpg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0172" y="2562519"/>
            <a:ext cx="1849585" cy="12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C:\Users\a.penda\Desktop\miniaturki_prezentacja\X.jpg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8023" y="4114842"/>
            <a:ext cx="1572650" cy="1209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a.penda\Desktop\miniaturki_prezentacja\II.jpg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4427" y="4373003"/>
            <a:ext cx="1561621" cy="1209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a.penda\Desktop\miniaturki_prezentacja\VIII.jpg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7537" y="4575943"/>
            <a:ext cx="1557311" cy="1209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C:\Users\a.penda\Desktop\miniaturki_prezentacja\VI.jpg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83399" y="4845041"/>
            <a:ext cx="1322807" cy="1209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 descr="C:\Users\a.penda\Desktop\miniaturki_prezentacja\swan-369090.jpg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13002" y="5032605"/>
            <a:ext cx="1162681" cy="12096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Symbol zastępczy tekstu 5"/>
          <p:cNvSpPr txBox="1">
            <a:spLocks/>
          </p:cNvSpPr>
          <p:nvPr/>
        </p:nvSpPr>
        <p:spPr>
          <a:xfrm>
            <a:off x="7020956" y="3523348"/>
            <a:ext cx="1508166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Innowacyjność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i przedsiębiorczość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213,3 mln euro</a:t>
            </a:r>
          </a:p>
        </p:txBody>
      </p:sp>
      <p:sp>
        <p:nvSpPr>
          <p:cNvPr id="29" name="Symbol zastępczy tekstu 5"/>
          <p:cNvSpPr txBox="1">
            <a:spLocks/>
          </p:cNvSpPr>
          <p:nvPr/>
        </p:nvSpPr>
        <p:spPr>
          <a:xfrm>
            <a:off x="76115" y="4985366"/>
            <a:ext cx="1531916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Przeciwdziałanie wykluczeniu</a:t>
            </a:r>
          </a:p>
          <a:p>
            <a:pPr algn="ctr"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172,3 mln euro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1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172,3 mln euro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1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Symbol zastępczy tekstu 5"/>
          <p:cNvSpPr txBox="1">
            <a:spLocks/>
          </p:cNvSpPr>
          <p:nvPr/>
        </p:nvSpPr>
        <p:spPr>
          <a:xfrm>
            <a:off x="1687985" y="5222766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Edukacja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161,9 mln euro</a:t>
            </a:r>
          </a:p>
        </p:txBody>
      </p:sp>
      <p:sp>
        <p:nvSpPr>
          <p:cNvPr id="32" name="Symbol zastępczy tekstu 5"/>
          <p:cNvSpPr txBox="1">
            <a:spLocks/>
          </p:cNvSpPr>
          <p:nvPr/>
        </p:nvSpPr>
        <p:spPr>
          <a:xfrm>
            <a:off x="3219935" y="5491044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E-potencjał 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153,5 mln euro</a:t>
            </a:r>
          </a:p>
        </p:txBody>
      </p:sp>
      <p:sp>
        <p:nvSpPr>
          <p:cNvPr id="33" name="Symbol zastępczy tekstu 5"/>
          <p:cNvSpPr txBox="1">
            <a:spLocks/>
          </p:cNvSpPr>
          <p:nvPr/>
        </p:nvSpPr>
        <p:spPr>
          <a:xfrm>
            <a:off x="4740203" y="5591214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Rynek pracy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137,8 mln euro</a:t>
            </a:r>
          </a:p>
        </p:txBody>
      </p:sp>
      <p:sp>
        <p:nvSpPr>
          <p:cNvPr id="34" name="Symbol zastępczy tekstu 5"/>
          <p:cNvSpPr txBox="1">
            <a:spLocks/>
          </p:cNvSpPr>
          <p:nvPr/>
        </p:nvSpPr>
        <p:spPr>
          <a:xfrm>
            <a:off x="6171972" y="5891205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Jakość życia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116,4  mln euro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1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" name="Symbol zastępczy tekstu 5"/>
          <p:cNvSpPr txBox="1">
            <a:spLocks/>
          </p:cNvSpPr>
          <p:nvPr/>
        </p:nvSpPr>
        <p:spPr>
          <a:xfrm>
            <a:off x="7513002" y="6081416"/>
            <a:ext cx="1436400" cy="70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Przyjazność dla środowiska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Century Gothic" pitchFamily="34" charset="0"/>
              </a:rPr>
              <a:t>91,4 mln euro</a:t>
            </a:r>
          </a:p>
        </p:txBody>
      </p:sp>
      <p:sp>
        <p:nvSpPr>
          <p:cNvPr id="24" name="Równoległobok 23"/>
          <p:cNvSpPr/>
          <p:nvPr/>
        </p:nvSpPr>
        <p:spPr>
          <a:xfrm>
            <a:off x="370378" y="2461529"/>
            <a:ext cx="8332341" cy="3461657"/>
          </a:xfrm>
          <a:prstGeom prst="parallelogram">
            <a:avLst/>
          </a:prstGeom>
          <a:solidFill>
            <a:srgbClr val="FFC000">
              <a:alpha val="85098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3400" b="1" dirty="0" smtClean="0">
                <a:solidFill>
                  <a:schemeClr val="tx1"/>
                </a:solidFill>
              </a:rPr>
              <a:t>2,08 mld euro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Century Gothic" pitchFamily="34" charset="0"/>
              </a:rPr>
              <a:t>na inteligentny i zrównoważony rozwój Mazowsza,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Century Gothic" pitchFamily="34" charset="0"/>
              </a:rPr>
              <a:t>zwiększający spójność społeczną i terytorialną przy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Century Gothic" pitchFamily="34" charset="0"/>
              </a:rPr>
              <a:t>wykorzystaniu potencjału mazowieckiego </a:t>
            </a:r>
            <a:br>
              <a:rPr lang="pl-PL" sz="16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itchFamily="34" charset="0"/>
              </a:rPr>
              <a:t>rynku pracy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418896" y="1790726"/>
            <a:ext cx="6558455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latin typeface="Century Gothic" pitchFamily="34" charset="0"/>
              </a:rPr>
              <a:t>Instytucja Zarządzająca</a:t>
            </a:r>
          </a:p>
        </p:txBody>
      </p:sp>
      <p:sp>
        <p:nvSpPr>
          <p:cNvPr id="7" name="Prostokąt 6"/>
          <p:cNvSpPr/>
          <p:nvPr/>
        </p:nvSpPr>
        <p:spPr>
          <a:xfrm>
            <a:off x="237744" y="3566160"/>
            <a:ext cx="8613648" cy="324000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Instytucje pośredniczące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Kto jest kim?</a:t>
            </a:r>
            <a:endParaRPr lang="pl-PL" sz="2400" b="1" dirty="0">
              <a:latin typeface="Century Gothic" pitchFamily="34" charset="0"/>
            </a:endParaRPr>
          </a:p>
        </p:txBody>
      </p:sp>
      <p:pic>
        <p:nvPicPr>
          <p:cNvPr id="6" name="Picture 5" descr="C:\Users\a.penda\Desktop\mjw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3" y="4157471"/>
            <a:ext cx="1495655" cy="73152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691504" y="4783380"/>
            <a:ext cx="4126992" cy="512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Wojewódzki Urząd Pracy w Warszawie</a:t>
            </a:r>
          </a:p>
        </p:txBody>
      </p:sp>
      <p:pic>
        <p:nvPicPr>
          <p:cNvPr id="2050" name="Picture 2" descr="C:\Users\a.penda\Desktop\company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561" y="4312970"/>
            <a:ext cx="1405509" cy="49606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4903796"/>
            <a:ext cx="3090671" cy="14447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Osie priorytetowe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I-VII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IX-X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078798" y="4918285"/>
            <a:ext cx="3090671" cy="14447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Oś priorytetowa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VIII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685808" y="4294514"/>
            <a:ext cx="2196935" cy="512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pl-PL" sz="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bg1"/>
                </a:solidFill>
                <a:latin typeface="Century Gothic" pitchFamily="34" charset="0"/>
              </a:rPr>
              <a:t>Porozumienie ZIT WOF</a:t>
            </a:r>
          </a:p>
        </p:txBody>
      </p:sp>
      <p:pic>
        <p:nvPicPr>
          <p:cNvPr id="4" name="Picture 2" descr="C:\Users\a.penda\Desktop\logo-mazowsz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534" y="2174533"/>
            <a:ext cx="1748674" cy="591015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2621013" y="2640038"/>
            <a:ext cx="4126992" cy="512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Zarząd Województwa Mazowieckiego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627833" y="3114987"/>
            <a:ext cx="6601768" cy="35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Departament Rozwoju Regionalnego i Funduszy Europejskich</a:t>
            </a:r>
          </a:p>
        </p:txBody>
      </p:sp>
      <p:cxnSp>
        <p:nvCxnSpPr>
          <p:cNvPr id="22" name="Łącznik prosty ze strzałką 21"/>
          <p:cNvCxnSpPr/>
          <p:nvPr/>
        </p:nvCxnSpPr>
        <p:spPr>
          <a:xfrm rot="5400000">
            <a:off x="4431324" y="3034602"/>
            <a:ext cx="261257" cy="1588"/>
          </a:xfrm>
          <a:prstGeom prst="straightConnector1">
            <a:avLst/>
          </a:prstGeom>
          <a:ln w="19050">
            <a:solidFill>
              <a:srgbClr val="2038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6271282" y="4892555"/>
            <a:ext cx="3090671" cy="14447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Projekty komplementarne </a:t>
            </a:r>
            <a:b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entury Gothic" pitchFamily="34" charset="0"/>
              </a:rPr>
              <a:t>do Strategii ZIT WOF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  <p:bldP spid="12" grpId="1"/>
      <p:bldP spid="13" grpId="0"/>
      <p:bldP spid="14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penda\Desktop\Zdjęcia\III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1401357" y="1925557"/>
            <a:ext cx="6721364" cy="448309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Wdrażanie RPO WM 2014-2020</a:t>
            </a:r>
            <a:endParaRPr lang="pl-PL" sz="2400" b="1" dirty="0">
              <a:latin typeface="Century Gothic" pitchFamily="34" charset="0"/>
            </a:endParaRPr>
          </a:p>
        </p:txBody>
      </p:sp>
      <p:sp>
        <p:nvSpPr>
          <p:cNvPr id="4" name="Symbol zastępczy zawartości 4"/>
          <p:cNvSpPr txBox="1">
            <a:spLocks/>
          </p:cNvSpPr>
          <p:nvPr/>
        </p:nvSpPr>
        <p:spPr>
          <a:xfrm>
            <a:off x="0" y="2854118"/>
            <a:ext cx="5949538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endParaRPr lang="pl-PL" sz="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pl-PL" sz="1500" dirty="0" smtClean="0">
                <a:solidFill>
                  <a:schemeClr val="bg1"/>
                </a:solidFill>
                <a:latin typeface="Century Gothic" pitchFamily="34" charset="0"/>
              </a:rPr>
              <a:t>Harmonogram naboru wniosków do 30 XI każdego roku</a:t>
            </a: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>
          <a:xfrm>
            <a:off x="3194462" y="3540908"/>
            <a:ext cx="5949538" cy="432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endParaRPr lang="pl-PL" sz="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pl-PL" sz="1500" dirty="0" smtClean="0">
                <a:solidFill>
                  <a:schemeClr val="bg1"/>
                </a:solidFill>
                <a:latin typeface="Century Gothic" pitchFamily="34" charset="0"/>
              </a:rPr>
              <a:t>Ogłoszenia o konkursach 30 dni przed naborem wniosków</a:t>
            </a:r>
          </a:p>
        </p:txBody>
      </p:sp>
      <p:sp>
        <p:nvSpPr>
          <p:cNvPr id="6" name="Równoległobok 5"/>
          <p:cNvSpPr/>
          <p:nvPr/>
        </p:nvSpPr>
        <p:spPr>
          <a:xfrm>
            <a:off x="3847131" y="5111139"/>
            <a:ext cx="5047487" cy="1258785"/>
          </a:xfrm>
          <a:prstGeom prst="parallelogram">
            <a:avLst/>
          </a:prstGeom>
          <a:solidFill>
            <a:srgbClr val="FFC000">
              <a:alpha val="8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Nabory ogólne – 87,6 mln euro</a:t>
            </a:r>
          </a:p>
          <a:p>
            <a:pPr algn="ctr"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Nabory w ramach ZIT – 66,6 mln euro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500" dirty="0" smtClean="0">
                <a:solidFill>
                  <a:schemeClr val="tx1"/>
                </a:solidFill>
                <a:latin typeface="Century Gothic" pitchFamily="34" charset="0"/>
              </a:rPr>
              <a:t>Nabory w ramach RIT – 61,6 mln euro</a:t>
            </a:r>
          </a:p>
        </p:txBody>
      </p:sp>
      <p:sp>
        <p:nvSpPr>
          <p:cNvPr id="8" name="Równoległobok 7"/>
          <p:cNvSpPr/>
          <p:nvPr/>
        </p:nvSpPr>
        <p:spPr>
          <a:xfrm>
            <a:off x="282634" y="4149633"/>
            <a:ext cx="3408218" cy="1258785"/>
          </a:xfrm>
          <a:prstGeom prst="parallelogram">
            <a:avLst/>
          </a:prstGeom>
          <a:solidFill>
            <a:srgbClr val="FFC000">
              <a:alpha val="8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dirty="0" smtClean="0">
                <a:solidFill>
                  <a:schemeClr val="tx1"/>
                </a:solidFill>
                <a:latin typeface="Century Gothic" pitchFamily="34" charset="0"/>
              </a:rPr>
              <a:t>215,89 mln euro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1600" dirty="0" smtClean="0">
                <a:solidFill>
                  <a:schemeClr val="tx1"/>
                </a:solidFill>
                <a:latin typeface="Century Gothic" pitchFamily="34" charset="0"/>
              </a:rPr>
              <a:t>w III i IV kwartale 2015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3289" y="2463801"/>
          <a:ext cx="8856324" cy="407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80"/>
                <a:gridCol w="4133805"/>
                <a:gridCol w="1635733"/>
                <a:gridCol w="872706"/>
              </a:tblGrid>
              <a:tr h="58369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entury Gothic" pitchFamily="34" charset="0"/>
                        </a:rPr>
                        <a:t>Obszar (PI)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1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</a:tr>
              <a:tr h="748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latin typeface="Century Gothic" pitchFamily="34" charset="0"/>
                        </a:rPr>
                        <a:t>E-usługi (II)</a:t>
                      </a:r>
                      <a:endParaRPr lang="pl-PL" sz="1400" b="0" dirty="0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l-PL" sz="1200" b="0" dirty="0" smtClean="0">
                          <a:latin typeface="Century Gothic" pitchFamily="34" charset="0"/>
                        </a:rPr>
                        <a:t> elektroniczna administracja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l-PL" sz="1200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pl-PL" sz="1200" b="0" dirty="0" smtClean="0">
                          <a:latin typeface="Century Gothic" pitchFamily="34" charset="0"/>
                        </a:rPr>
                        <a:t>e-zdrowie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28 000 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31,9%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8369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Zmiany klimatu (V)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wzmocnienie potencjału Ochotniczych Straży</a:t>
                      </a:r>
                      <a:r>
                        <a:rPr lang="pl-PL" sz="12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Pożarnych</a:t>
                      </a:r>
                      <a:endParaRPr lang="pl-PL" sz="12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2 950 000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077595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Aktywizacja społeczno-zawodowa osób wykluczonych i przeciwdziałanie wykluczeniu społecznemu (IX)</a:t>
                      </a:r>
                      <a:endParaRPr lang="pl-PL" sz="11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1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wsparcie rodzin wielodzietnych, ubogich rodzin z dziećmi, rodzin z osobami starszymi, rodzin z osobami z niepełnosprawnościami oraz rodzin z innymi osobami zależnymi i rodziców samotnie wychowujących dzieci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3 200 000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07724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Ekonomia społeczna</a:t>
                      </a:r>
                      <a:r>
                        <a:rPr lang="pl-PL" sz="1200" b="1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(IX)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1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tworzenie miejsc pracy w sektorze ekonomii społecznej dla osób wykluczonych i zagrożonych wykluczeniem społecznym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1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świadczenie usług wspierających rozwój ekonomii społecznej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3 714 240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50%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tekstu 5"/>
          <p:cNvSpPr txBox="1">
            <a:spLocks/>
          </p:cNvSpPr>
          <p:nvPr/>
        </p:nvSpPr>
        <p:spPr>
          <a:xfrm>
            <a:off x="143839" y="2039213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Nabory ogólne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ównoległobok 5"/>
          <p:cNvSpPr/>
          <p:nvPr/>
        </p:nvSpPr>
        <p:spPr>
          <a:xfrm>
            <a:off x="187381" y="1793383"/>
            <a:ext cx="1821058" cy="488119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III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3289" y="2463799"/>
          <a:ext cx="8856324" cy="268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80"/>
                <a:gridCol w="4133805"/>
                <a:gridCol w="1635733"/>
                <a:gridCol w="872706"/>
              </a:tblGrid>
              <a:tr h="78255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Obszar (PI)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</a:tr>
              <a:tr h="73238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Edukacja przedszkolna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zwiększenie dostępności do edukacji przedszkolnej 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2 200 000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14,3%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1738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Kształcenie i doskonalenie zawodowe osób dorosłych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wsparcie kształcenia i szkolenia zawodowego osób dorosłych 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1 800 000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14,3%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tekstu 5"/>
          <p:cNvSpPr txBox="1">
            <a:spLocks/>
          </p:cNvSpPr>
          <p:nvPr/>
        </p:nvSpPr>
        <p:spPr>
          <a:xfrm>
            <a:off x="143839" y="2039213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Nabory ogólne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ównoległobok 5"/>
          <p:cNvSpPr/>
          <p:nvPr/>
        </p:nvSpPr>
        <p:spPr>
          <a:xfrm>
            <a:off x="201896" y="1771611"/>
            <a:ext cx="1806544" cy="502633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III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73394" y="2201212"/>
          <a:ext cx="8856324" cy="447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80"/>
                <a:gridCol w="4133805"/>
                <a:gridCol w="1635733"/>
                <a:gridCol w="872706"/>
              </a:tblGrid>
              <a:tr h="62375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Obszar (PI)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</a:tr>
              <a:tr h="5642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Działalność B+R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przedsiębiorstw (I)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bony na projekty badawczo-rozwojowe (w mniejszej skali, do wartości kilkudziesięciu tys. złotych)</a:t>
                      </a:r>
                      <a:endParaRPr lang="pl-PL" sz="12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5 000 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32,7%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5269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Efektywność energetyczna (IV)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termomodernizacja budynków użyteczności publicznej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14 000 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30,7%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7988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Zmiany klimatu (V)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systemy wczesnego ostrzegania przed zjawiskami katastrofalnymi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5 000 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5854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Ochrona bioróżnorodności (V)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dirty="0" smtClean="0">
                          <a:latin typeface="Century Gothic" pitchFamily="34" charset="0"/>
                        </a:rPr>
                        <a:t> opracowanie planów ochrony dla obszarów cennych przyrodniczo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latin typeface="Century Gothic" pitchFamily="34" charset="0"/>
                        </a:rPr>
                        <a:t>200 000</a:t>
                      </a:r>
                      <a:r>
                        <a:rPr lang="pl-PL" sz="1400" b="1" baseline="0" dirty="0" smtClean="0">
                          <a:latin typeface="Century Gothic" pitchFamily="34" charset="0"/>
                        </a:rPr>
                        <a:t>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514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Ochrona bioróżnorodności</a:t>
                      </a:r>
                      <a:endParaRPr lang="pl-PL" sz="14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pl-PL" sz="1400" b="1" dirty="0" smtClean="0">
                          <a:latin typeface="Century Gothic" pitchFamily="34" charset="0"/>
                        </a:rPr>
                        <a:t>(V)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dirty="0" smtClean="0">
                          <a:latin typeface="Century Gothic" pitchFamily="34" charset="0"/>
                        </a:rPr>
                        <a:t> budowa i modernizacja niezbędnej infrastruktury związanej z ochroną, przywróceniem właściwego stanu siedlisk przyrodniczych i gatunków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ochrona </a:t>
                      </a:r>
                      <a:r>
                        <a:rPr lang="pl-PL" sz="1200" b="0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in-situ</a:t>
                      </a: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i ex-situ zagrożonych gatunków i siedlisk przyrodniczych</a:t>
                      </a:r>
                      <a:r>
                        <a:rPr lang="pl-PL" sz="1200" b="0" i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projekty ograniczające negatywne oddziaływanie ruchu turystycznego i promujące lokalne zasoby przyrodnicze</a:t>
                      </a:r>
                      <a:r>
                        <a:rPr lang="pl-PL" sz="1200" b="0" i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200" b="0" dirty="0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1 600 000 euro</a:t>
                      </a:r>
                      <a:endParaRPr lang="pl-PL" sz="1400" b="1" dirty="0" smtClean="0">
                        <a:latin typeface="Century Gothic" pitchFamily="34" charset="0"/>
                      </a:endParaRPr>
                    </a:p>
                    <a:p>
                      <a:pPr algn="l"/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97,6%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ymbol zastępczy tekstu 5"/>
          <p:cNvSpPr txBox="1">
            <a:spLocks/>
          </p:cNvSpPr>
          <p:nvPr/>
        </p:nvSpPr>
        <p:spPr>
          <a:xfrm>
            <a:off x="199740" y="1792918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Nabory ogólne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ównoległobok 6"/>
          <p:cNvSpPr/>
          <p:nvPr/>
        </p:nvSpPr>
        <p:spPr>
          <a:xfrm>
            <a:off x="199740" y="1543016"/>
            <a:ext cx="1984080" cy="492589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IV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99739" y="2247253"/>
          <a:ext cx="8820276" cy="442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68"/>
                <a:gridCol w="4116979"/>
                <a:gridCol w="1552831"/>
                <a:gridCol w="945398"/>
              </a:tblGrid>
              <a:tr h="6671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Obszar (PI)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</a:tr>
              <a:tr h="120721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Aktywizacja zawodowa osób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poszukujączch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pracy biernych zawodowo (VIII) - WUP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pakiet narzędzi na rzecz zwiększenia stopnia wykorzystania rezerw regionalnego rynku pracy 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4 160 000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66,5%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9848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Zwiększenie dostępności usług społecznych (IX)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omoc dla dzieci i rodzin zagrożonych dysfunkcją, obejmująca  wsparcie systemu pieczy zastępczej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1 500 000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100%</a:t>
                      </a:r>
                      <a:endParaRPr lang="pl-PL" sz="1400" b="1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80768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Edukacja ogólna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wsparcie kształcenia ogólnego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wsparcie rozwoju zawodowego nauczycieli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7 260 000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14,3%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76245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Kompetencje kluczowe osób dorosłych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p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odnoszenie kompetencji kluczowych osób dorosłych w zakresie TIK i języków obcych w formie kursów lub szkoleń</a:t>
                      </a:r>
                      <a:endParaRPr lang="pl-PL" sz="14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1 300 000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6,7%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ymbol zastępczy tekstu 5"/>
          <p:cNvSpPr txBox="1">
            <a:spLocks/>
          </p:cNvSpPr>
          <p:nvPr/>
        </p:nvSpPr>
        <p:spPr>
          <a:xfrm>
            <a:off x="199740" y="1792918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Nabory ogólne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ównoległobok 7"/>
          <p:cNvSpPr/>
          <p:nvPr/>
        </p:nvSpPr>
        <p:spPr>
          <a:xfrm>
            <a:off x="246234" y="1543016"/>
            <a:ext cx="1984080" cy="492589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IV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9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Century Gothic" pitchFamily="34" charset="0"/>
              </a:rPr>
              <a:t>Harmonogram naboru wniosków w 2015 r. 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99740" y="2231325"/>
          <a:ext cx="8835772" cy="4448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942"/>
                <a:gridCol w="4124212"/>
                <a:gridCol w="1631938"/>
                <a:gridCol w="870680"/>
              </a:tblGrid>
              <a:tr h="63705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Obszar (PI)</a:t>
                      </a: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entury Gothic" pitchFamily="34" charset="0"/>
                        </a:rPr>
                        <a:t>Typ projektów</a:t>
                      </a:r>
                      <a:endParaRPr lang="pl-PL" sz="16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Orientacyjna kwota dofinansowania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Century Gothic" pitchFamily="34" charset="0"/>
                        </a:rPr>
                        <a:t>% alokacji</a:t>
                      </a:r>
                      <a:endParaRPr lang="pl-PL" sz="12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</a:tr>
              <a:tr h="17771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Doskonalenie zawodowe uczniów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Modernizacja</a:t>
                      </a:r>
                      <a:r>
                        <a:rPr lang="pl-PL" sz="12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oferty kształcenia zawodowego:</a:t>
                      </a:r>
                      <a:endParaRPr lang="pl-PL" sz="1200" b="0" kern="1200" dirty="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doradztwa zawodowego (w szkołach gimnazjalnych i zawodowych)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rozwój współpracy z rynkiem pracy (w tym poprzez wykorzystanie monitorowania zapotrzebowania w zawodach/na kwalifikacje, współpraca z instytucjami rynku pracy w zakresie analiz potencjału edukacyjnego/szkoleniowego w regionie i potrzeb rynku pracy).</a:t>
                      </a:r>
                      <a:endParaRPr lang="pl-PL" sz="12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650 000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14,3%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8299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Doskonalenie zawodowe uczniów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wsparcie rozwoju nauczycieli zawodu i instruktorów praktycznej nauki zawodu </a:t>
                      </a:r>
                      <a:endParaRPr lang="pl-PL" sz="1200" b="0" dirty="0" smtClean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360 000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14,3%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120103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Doskonalenie zawodowe uczniów (X)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Modernizacja oferty kształcenia zawodowego: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rozwój współpracy szkół zawodowych z otoczeniem społeczno-gospodarczym obejmuje przede wszystkimi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doposażenie szkół i placówek kształcenia zawodowego</a:t>
                      </a:r>
                      <a:endParaRPr lang="pl-PL" sz="12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4 800 000 euro</a:t>
                      </a:r>
                      <a:endParaRPr lang="pl-PL" sz="14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0B050"/>
                          </a:solidFill>
                          <a:latin typeface="Century Gothic" pitchFamily="34" charset="0"/>
                        </a:rPr>
                        <a:t>12,2%</a:t>
                      </a:r>
                      <a:endParaRPr lang="pl-PL" sz="1400" b="1" dirty="0">
                        <a:solidFill>
                          <a:srgbClr val="00B050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ymbol zastępczy tekstu 5"/>
          <p:cNvSpPr txBox="1">
            <a:spLocks/>
          </p:cNvSpPr>
          <p:nvPr/>
        </p:nvSpPr>
        <p:spPr>
          <a:xfrm>
            <a:off x="199740" y="1792918"/>
            <a:ext cx="8835774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Nabory ogólne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Równoległobok 7"/>
          <p:cNvSpPr/>
          <p:nvPr/>
        </p:nvSpPr>
        <p:spPr>
          <a:xfrm>
            <a:off x="246234" y="1543016"/>
            <a:ext cx="1984080" cy="492589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itchFamily="34" charset="0"/>
              </a:rPr>
              <a:t>IV kwartał</a:t>
            </a:r>
            <a:endParaRPr lang="pl-P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5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2275</TotalTime>
  <Words>1411</Words>
  <Application>Microsoft Office PowerPoint</Application>
  <PresentationFormat>Pokaz na ekranie (4:3)</PresentationFormat>
  <Paragraphs>339</Paragraphs>
  <Slides>16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Programy Regionalne</vt:lpstr>
      <vt:lpstr>Slajd 1</vt:lpstr>
      <vt:lpstr>Regionalny Program Operacyjny  Województwa Mazowieckiego 2014-2020</vt:lpstr>
      <vt:lpstr>Kto jest kim?</vt:lpstr>
      <vt:lpstr>Wdrażanie RPO WM 2014-2020</vt:lpstr>
      <vt:lpstr>Harmonogram naboru wniosków w 2015 r. </vt:lpstr>
      <vt:lpstr>Harmonogram naboru wniosków w 2015 r. </vt:lpstr>
      <vt:lpstr>Harmonogram naboru wniosków w 2015 r. </vt:lpstr>
      <vt:lpstr>Harmonogram naboru wniosków w 2015 r. </vt:lpstr>
      <vt:lpstr>Harmonogram naboru wniosków w 2015 r. </vt:lpstr>
      <vt:lpstr>Harmonogram naboru wniosków w 2015 r. - ZIT</vt:lpstr>
      <vt:lpstr>Harmonogram naboru wniosków w 2015 r. - RIT</vt:lpstr>
      <vt:lpstr>Lokalny System Informatyczny (LSI)</vt:lpstr>
      <vt:lpstr>Wydarzenia promujące RPO WM</vt:lpstr>
      <vt:lpstr>Nowy portal internetowy</vt:lpstr>
      <vt:lpstr>Gdzie szukać informacji?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e.mech</cp:lastModifiedBy>
  <cp:revision>386</cp:revision>
  <dcterms:created xsi:type="dcterms:W3CDTF">2015-04-20T12:46:14Z</dcterms:created>
  <dcterms:modified xsi:type="dcterms:W3CDTF">2015-06-19T13:18:26Z</dcterms:modified>
</cp:coreProperties>
</file>