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7924" autoAdjust="0"/>
  </p:normalViewPr>
  <p:slideViewPr>
    <p:cSldViewPr snapToGrid="0">
      <p:cViewPr>
        <p:scale>
          <a:sx n="90" d="100"/>
          <a:sy n="90" d="100"/>
        </p:scale>
        <p:origin x="-546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6E9D-CE36-4545-9C8F-837FC681DD7D}" type="doc">
      <dgm:prSet loTypeId="urn:microsoft.com/office/officeart/2005/8/layout/balance1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F3DC1E30-9CD7-4238-9BFD-9A264DE7CA81}">
      <dgm:prSet phldrT="[Teks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pl-PL" dirty="0" smtClean="0"/>
            <a:t>Programy krajowe</a:t>
          </a:r>
          <a:endParaRPr lang="pl-PL" dirty="0"/>
        </a:p>
      </dgm:t>
    </dgm:pt>
    <dgm:pt modelId="{CAD354E1-8173-4BA4-9D0C-3431B76B1AA4}" type="parTrans" cxnId="{FB027E7D-6903-4957-AFAE-367545C4DE08}">
      <dgm:prSet/>
      <dgm:spPr/>
      <dgm:t>
        <a:bodyPr/>
        <a:lstStyle/>
        <a:p>
          <a:endParaRPr lang="pl-PL"/>
        </a:p>
      </dgm:t>
    </dgm:pt>
    <dgm:pt modelId="{F3BFF82A-FE06-41D7-B0F1-B56204A5E4DA}" type="sibTrans" cxnId="{FB027E7D-6903-4957-AFAE-367545C4DE08}">
      <dgm:prSet/>
      <dgm:spPr/>
      <dgm:t>
        <a:bodyPr/>
        <a:lstStyle/>
        <a:p>
          <a:endParaRPr lang="pl-PL"/>
        </a:p>
      </dgm:t>
    </dgm:pt>
    <dgm:pt modelId="{79097DBC-630F-4C20-85EA-7867360C1DF6}">
      <dgm:prSet phldrT="[Tekst]"/>
      <dgm:spPr/>
      <dgm:t>
        <a:bodyPr/>
        <a:lstStyle/>
        <a:p>
          <a:r>
            <a:rPr lang="pl-PL" dirty="0" smtClean="0"/>
            <a:t>POIR:</a:t>
          </a:r>
          <a:br>
            <a:rPr lang="pl-PL" dirty="0" smtClean="0"/>
          </a:br>
          <a:r>
            <a:rPr lang="pl-PL" dirty="0" smtClean="0"/>
            <a:t>725 mln EUR</a:t>
          </a:r>
          <a:endParaRPr lang="pl-PL" dirty="0"/>
        </a:p>
      </dgm:t>
    </dgm:pt>
    <dgm:pt modelId="{B6400930-B49C-4E1E-8147-0C01F90316CD}" type="parTrans" cxnId="{63222B79-2FD2-4807-A5B9-3D2C5874C597}">
      <dgm:prSet/>
      <dgm:spPr/>
      <dgm:t>
        <a:bodyPr/>
        <a:lstStyle/>
        <a:p>
          <a:endParaRPr lang="pl-PL"/>
        </a:p>
      </dgm:t>
    </dgm:pt>
    <dgm:pt modelId="{BF58A754-F86B-4A70-B04C-9064EEF5FD90}" type="sibTrans" cxnId="{63222B79-2FD2-4807-A5B9-3D2C5874C597}">
      <dgm:prSet/>
      <dgm:spPr/>
      <dgm:t>
        <a:bodyPr/>
        <a:lstStyle/>
        <a:p>
          <a:endParaRPr lang="pl-PL"/>
        </a:p>
      </dgm:t>
    </dgm:pt>
    <dgm:pt modelId="{8C07216A-C387-4302-995A-83A709DAF2C2}">
      <dgm:prSet phldrT="[Teks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pl-PL" dirty="0" smtClean="0"/>
            <a:t>RPO WM 2014-2020</a:t>
          </a:r>
          <a:endParaRPr lang="pl-PL" dirty="0"/>
        </a:p>
      </dgm:t>
    </dgm:pt>
    <dgm:pt modelId="{F2A5BA94-D47D-4357-A4AD-CF2E4045EFA0}" type="parTrans" cxnId="{516B0136-5C76-40AA-9C31-DC9A995F4E0B}">
      <dgm:prSet/>
      <dgm:spPr/>
      <dgm:t>
        <a:bodyPr/>
        <a:lstStyle/>
        <a:p>
          <a:endParaRPr lang="pl-PL"/>
        </a:p>
      </dgm:t>
    </dgm:pt>
    <dgm:pt modelId="{173ABE68-8DDB-436B-BD0A-C869A5521EC3}" type="sibTrans" cxnId="{516B0136-5C76-40AA-9C31-DC9A995F4E0B}">
      <dgm:prSet/>
      <dgm:spPr/>
      <dgm:t>
        <a:bodyPr/>
        <a:lstStyle/>
        <a:p>
          <a:endParaRPr lang="pl-PL"/>
        </a:p>
      </dgm:t>
    </dgm:pt>
    <dgm:pt modelId="{606038E7-ED2C-4D2D-9F31-0552DAAEC85C}">
      <dgm:prSet phldrT="[Tekst]"/>
      <dgm:spPr/>
      <dgm:t>
        <a:bodyPr/>
        <a:lstStyle/>
        <a:p>
          <a:r>
            <a:rPr lang="pl-PL" b="1" dirty="0" smtClean="0">
              <a:latin typeface="Calibri"/>
              <a:ea typeface="Times New Roman"/>
              <a:cs typeface="Times New Roman"/>
            </a:rPr>
            <a:t>2, 1 mld EUR </a:t>
          </a:r>
          <a:endParaRPr lang="pl-PL" dirty="0"/>
        </a:p>
      </dgm:t>
    </dgm:pt>
    <dgm:pt modelId="{9641B743-858C-4020-A0B3-320E10AAD6FD}" type="parTrans" cxnId="{16D08CA3-27DA-4C04-B0F0-52B6C6638352}">
      <dgm:prSet/>
      <dgm:spPr/>
      <dgm:t>
        <a:bodyPr/>
        <a:lstStyle/>
        <a:p>
          <a:endParaRPr lang="pl-PL"/>
        </a:p>
      </dgm:t>
    </dgm:pt>
    <dgm:pt modelId="{A24AD88B-29A9-4A04-A74E-FBEFFF429B8D}" type="sibTrans" cxnId="{16D08CA3-27DA-4C04-B0F0-52B6C6638352}">
      <dgm:prSet/>
      <dgm:spPr/>
      <dgm:t>
        <a:bodyPr/>
        <a:lstStyle/>
        <a:p>
          <a:endParaRPr lang="pl-PL"/>
        </a:p>
      </dgm:t>
    </dgm:pt>
    <dgm:pt modelId="{3A7263C6-C71C-4866-9C4D-53F2E293A4FA}">
      <dgm:prSet phldrT="[Tekst]"/>
      <dgm:spPr/>
      <dgm:t>
        <a:bodyPr/>
        <a:lstStyle/>
        <a:p>
          <a:r>
            <a:rPr lang="pl-PL" dirty="0" smtClean="0"/>
            <a:t>POWER: </a:t>
          </a:r>
        </a:p>
        <a:p>
          <a:r>
            <a:rPr lang="pl-PL" dirty="0" smtClean="0"/>
            <a:t>603 mln EUR</a:t>
          </a:r>
          <a:endParaRPr lang="pl-PL" dirty="0"/>
        </a:p>
      </dgm:t>
    </dgm:pt>
    <dgm:pt modelId="{066E2D43-DE2A-4C17-8FA0-053D99679117}" type="parTrans" cxnId="{56867D9D-902A-48C8-A75E-B8BC5E72D9B3}">
      <dgm:prSet/>
      <dgm:spPr/>
      <dgm:t>
        <a:bodyPr/>
        <a:lstStyle/>
        <a:p>
          <a:endParaRPr lang="pl-PL"/>
        </a:p>
      </dgm:t>
    </dgm:pt>
    <dgm:pt modelId="{A6B3C218-D982-4115-A697-A5D0E15A09B2}" type="sibTrans" cxnId="{56867D9D-902A-48C8-A75E-B8BC5E72D9B3}">
      <dgm:prSet/>
      <dgm:spPr/>
      <dgm:t>
        <a:bodyPr/>
        <a:lstStyle/>
        <a:p>
          <a:endParaRPr lang="pl-PL"/>
        </a:p>
      </dgm:t>
    </dgm:pt>
    <dgm:pt modelId="{B52BBF67-A4FF-4BD7-947D-A2D7B3E9D07C}">
      <dgm:prSet phldrT="[Tekst]"/>
      <dgm:spPr/>
      <dgm:t>
        <a:bodyPr/>
        <a:lstStyle/>
        <a:p>
          <a:r>
            <a:rPr lang="pl-PL" dirty="0" smtClean="0"/>
            <a:t>POIŚ: </a:t>
          </a:r>
          <a:br>
            <a:rPr lang="pl-PL" dirty="0" smtClean="0"/>
          </a:br>
          <a:r>
            <a:rPr lang="pl-PL" dirty="0" smtClean="0"/>
            <a:t>210 mln EUR</a:t>
          </a:r>
          <a:endParaRPr lang="pl-PL" dirty="0"/>
        </a:p>
      </dgm:t>
    </dgm:pt>
    <dgm:pt modelId="{5FA531BE-52C0-4C49-8AD6-35C7687CF242}" type="parTrans" cxnId="{7F642F26-7139-41D9-9B62-15167B16B55A}">
      <dgm:prSet/>
      <dgm:spPr/>
      <dgm:t>
        <a:bodyPr/>
        <a:lstStyle/>
        <a:p>
          <a:endParaRPr lang="pl-PL"/>
        </a:p>
      </dgm:t>
    </dgm:pt>
    <dgm:pt modelId="{531FA4C5-DCFB-4CD3-BD0B-781DBE07E9C7}" type="sibTrans" cxnId="{7F642F26-7139-41D9-9B62-15167B16B55A}">
      <dgm:prSet/>
      <dgm:spPr/>
      <dgm:t>
        <a:bodyPr/>
        <a:lstStyle/>
        <a:p>
          <a:endParaRPr lang="pl-PL"/>
        </a:p>
      </dgm:t>
    </dgm:pt>
    <dgm:pt modelId="{E3A665E2-20A6-44F9-A01B-EBE15BB135CD}">
      <dgm:prSet/>
      <dgm:spPr/>
      <dgm:t>
        <a:bodyPr/>
        <a:lstStyle/>
        <a:p>
          <a:r>
            <a:rPr lang="pl-PL" dirty="0" smtClean="0"/>
            <a:t>POPC: </a:t>
          </a:r>
          <a:br>
            <a:rPr lang="pl-PL" dirty="0" smtClean="0"/>
          </a:br>
          <a:r>
            <a:rPr lang="pl-PL" dirty="0" smtClean="0"/>
            <a:t>149 mln EUR </a:t>
          </a:r>
          <a:endParaRPr lang="pl-PL" dirty="0"/>
        </a:p>
      </dgm:t>
    </dgm:pt>
    <dgm:pt modelId="{7ACB0652-9F6E-4D3F-8024-80FD5FE7EDFA}" type="sibTrans" cxnId="{14B9B92E-D0EC-4D70-97C9-2080B0637D3A}">
      <dgm:prSet/>
      <dgm:spPr/>
      <dgm:t>
        <a:bodyPr/>
        <a:lstStyle/>
        <a:p>
          <a:endParaRPr lang="pl-PL"/>
        </a:p>
      </dgm:t>
    </dgm:pt>
    <dgm:pt modelId="{26585186-211A-46EB-89D5-B6F8E3355D43}" type="parTrans" cxnId="{14B9B92E-D0EC-4D70-97C9-2080B0637D3A}">
      <dgm:prSet/>
      <dgm:spPr/>
      <dgm:t>
        <a:bodyPr/>
        <a:lstStyle/>
        <a:p>
          <a:endParaRPr lang="pl-PL"/>
        </a:p>
      </dgm:t>
    </dgm:pt>
    <dgm:pt modelId="{EEEC5A8C-0FF6-4DC7-A6D2-4316D51F2195}">
      <dgm:prSet/>
      <dgm:spPr/>
      <dgm:t>
        <a:bodyPr/>
        <a:lstStyle/>
        <a:p>
          <a:endParaRPr lang="pl-PL"/>
        </a:p>
      </dgm:t>
    </dgm:pt>
    <dgm:pt modelId="{BB5D1659-F24E-4B7C-BD50-F2C90C12B954}" type="parTrans" cxnId="{BD3445C8-A88C-4B69-ABD9-81FC2941F501}">
      <dgm:prSet/>
      <dgm:spPr/>
      <dgm:t>
        <a:bodyPr/>
        <a:lstStyle/>
        <a:p>
          <a:endParaRPr lang="pl-PL"/>
        </a:p>
      </dgm:t>
    </dgm:pt>
    <dgm:pt modelId="{BC53FF8F-E12B-4622-AB44-B470E3478CAF}" type="sibTrans" cxnId="{BD3445C8-A88C-4B69-ABD9-81FC2941F501}">
      <dgm:prSet/>
      <dgm:spPr/>
      <dgm:t>
        <a:bodyPr/>
        <a:lstStyle/>
        <a:p>
          <a:endParaRPr lang="pl-PL"/>
        </a:p>
      </dgm:t>
    </dgm:pt>
    <dgm:pt modelId="{C746299E-FC2D-4DF3-BE02-32459D06895D}" type="pres">
      <dgm:prSet presAssocID="{ACAB6E9D-CE36-4545-9C8F-837FC681DD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0B0D2E-A624-4553-9544-EC5D517A0487}" type="pres">
      <dgm:prSet presAssocID="{ACAB6E9D-CE36-4545-9C8F-837FC681DD7D}" presName="dummyMaxCanvas" presStyleCnt="0"/>
      <dgm:spPr/>
    </dgm:pt>
    <dgm:pt modelId="{EA457258-331A-491F-A25F-47C7F00C6840}" type="pres">
      <dgm:prSet presAssocID="{ACAB6E9D-CE36-4545-9C8F-837FC681DD7D}" presName="parentComposite" presStyleCnt="0"/>
      <dgm:spPr/>
    </dgm:pt>
    <dgm:pt modelId="{67E1DA97-6235-4E45-806A-2D63C4A84283}" type="pres">
      <dgm:prSet presAssocID="{ACAB6E9D-CE36-4545-9C8F-837FC681DD7D}" presName="parent1" presStyleLbl="alignAccFollowNode1" presStyleIdx="0" presStyleCnt="4" custLinFactNeighborX="9501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B8974849-9848-4C59-BACF-893F1D4036C4}" type="pres">
      <dgm:prSet presAssocID="{ACAB6E9D-CE36-4545-9C8F-837FC681DD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BD43F161-5797-4EF3-8C70-DFCE9E2CAFF8}" type="pres">
      <dgm:prSet presAssocID="{ACAB6E9D-CE36-4545-9C8F-837FC681DD7D}" presName="childrenComposite" presStyleCnt="0"/>
      <dgm:spPr/>
    </dgm:pt>
    <dgm:pt modelId="{3F6E10F5-D7DD-4F59-9850-D2EAED8070EC}" type="pres">
      <dgm:prSet presAssocID="{ACAB6E9D-CE36-4545-9C8F-837FC681DD7D}" presName="dummyMaxCanvas_ChildArea" presStyleCnt="0"/>
      <dgm:spPr/>
    </dgm:pt>
    <dgm:pt modelId="{4380F8E3-4188-4F91-B41A-636F484959C4}" type="pres">
      <dgm:prSet presAssocID="{ACAB6E9D-CE36-4545-9C8F-837FC681DD7D}" presName="fulcrum" presStyleLbl="alignAccFollowNode1" presStyleIdx="2" presStyleCnt="4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FB16AD76-AA65-4781-98B4-0A5F7F92F8BD}" type="pres">
      <dgm:prSet presAssocID="{ACAB6E9D-CE36-4545-9C8F-837FC681DD7D}" presName="balance_14" presStyleLbl="alignAccFollowNode1" presStyleIdx="3" presStyleCnt="4">
        <dgm:presLayoutVars>
          <dgm:bulletEnabled val="1"/>
        </dgm:presLayoutVars>
      </dgm:prSet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FD64DC9F-8834-4CBC-B3CD-27277B35FEBA}" type="pres">
      <dgm:prSet presAssocID="{ACAB6E9D-CE36-4545-9C8F-837FC681DD7D}" presName="right_14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307B6F-05D9-4AD9-B01F-D0BDE7507768}" type="pres">
      <dgm:prSet presAssocID="{ACAB6E9D-CE36-4545-9C8F-837FC681DD7D}" presName="right_14_2" presStyleLbl="node1" presStyleIdx="1" presStyleCnt="5" custLinFactX="-45831" custLinFactNeighborX="-100000" custLinFactNeighborY="-238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C47A5B-F8C8-4EB9-9B82-926175B3563B}" type="pres">
      <dgm:prSet presAssocID="{ACAB6E9D-CE36-4545-9C8F-837FC681DD7D}" presName="right_14_3" presStyleLbl="node1" presStyleIdx="2" presStyleCnt="5" custLinFactX="-89341" custLinFactNeighborX="-100000" custLinFactNeighborY="-282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448FE-7706-4B45-A944-233067247D17}" type="pres">
      <dgm:prSet presAssocID="{ACAB6E9D-CE36-4545-9C8F-837FC681DD7D}" presName="right_14_4" presStyleLbl="node1" presStyleIdx="3" presStyleCnt="5" custLinFactX="-43369" custLinFactNeighborX="-100000" custLinFactNeighborY="-217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CB2BA5-2456-45D3-BBAB-29679710427E}" type="pres">
      <dgm:prSet presAssocID="{ACAB6E9D-CE36-4545-9C8F-837FC681DD7D}" presName="left_14_1" presStyleLbl="node1" presStyleIdx="4" presStyleCnt="5" custLinFactNeighborX="-4596" custLinFactNeighborY="-5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222B79-2FD2-4807-A5B9-3D2C5874C597}" srcId="{F3DC1E30-9CD7-4238-9BFD-9A264DE7CA81}" destId="{79097DBC-630F-4C20-85EA-7867360C1DF6}" srcOrd="0" destOrd="0" parTransId="{B6400930-B49C-4E1E-8147-0C01F90316CD}" sibTransId="{BF58A754-F86B-4A70-B04C-9064EEF5FD90}"/>
    <dgm:cxn modelId="{16D08CA3-27DA-4C04-B0F0-52B6C6638352}" srcId="{8C07216A-C387-4302-995A-83A709DAF2C2}" destId="{606038E7-ED2C-4D2D-9F31-0552DAAEC85C}" srcOrd="0" destOrd="0" parTransId="{9641B743-858C-4020-A0B3-320E10AAD6FD}" sibTransId="{A24AD88B-29A9-4A04-A74E-FBEFFF429B8D}"/>
    <dgm:cxn modelId="{74E40E5E-BD5A-4272-A27A-ACD0489F6DD0}" type="presOf" srcId="{B52BBF67-A4FF-4BD7-947D-A2D7B3E9D07C}" destId="{2CC47A5B-F8C8-4EB9-9B82-926175B3563B}" srcOrd="0" destOrd="0" presId="urn:microsoft.com/office/officeart/2005/8/layout/balance1"/>
    <dgm:cxn modelId="{516B0136-5C76-40AA-9C31-DC9A995F4E0B}" srcId="{ACAB6E9D-CE36-4545-9C8F-837FC681DD7D}" destId="{8C07216A-C387-4302-995A-83A709DAF2C2}" srcOrd="1" destOrd="0" parTransId="{F2A5BA94-D47D-4357-A4AD-CF2E4045EFA0}" sibTransId="{173ABE68-8DDB-436B-BD0A-C869A5521EC3}"/>
    <dgm:cxn modelId="{C3299052-D7A9-4AE1-B07F-39E9DCD940FF}" type="presOf" srcId="{8C07216A-C387-4302-995A-83A709DAF2C2}" destId="{B8974849-9848-4C59-BACF-893F1D4036C4}" srcOrd="0" destOrd="0" presId="urn:microsoft.com/office/officeart/2005/8/layout/balance1"/>
    <dgm:cxn modelId="{22426894-FE84-4CFE-B966-68B223AF0B78}" type="presOf" srcId="{ACAB6E9D-CE36-4545-9C8F-837FC681DD7D}" destId="{C746299E-FC2D-4DF3-BE02-32459D06895D}" srcOrd="0" destOrd="0" presId="urn:microsoft.com/office/officeart/2005/8/layout/balance1"/>
    <dgm:cxn modelId="{14B9B92E-D0EC-4D70-97C9-2080B0637D3A}" srcId="{8C07216A-C387-4302-995A-83A709DAF2C2}" destId="{E3A665E2-20A6-44F9-A01B-EBE15BB135CD}" srcOrd="3" destOrd="0" parTransId="{26585186-211A-46EB-89D5-B6F8E3355D43}" sibTransId="{7ACB0652-9F6E-4D3F-8024-80FD5FE7EDFA}"/>
    <dgm:cxn modelId="{BD3445C8-A88C-4B69-ABD9-81FC2941F501}" srcId="{8C07216A-C387-4302-995A-83A709DAF2C2}" destId="{EEEC5A8C-0FF6-4DC7-A6D2-4316D51F2195}" srcOrd="4" destOrd="0" parTransId="{BB5D1659-F24E-4B7C-BD50-F2C90C12B954}" sibTransId="{BC53FF8F-E12B-4622-AB44-B470E3478CAF}"/>
    <dgm:cxn modelId="{FDD9DC1F-172A-432A-8193-F2BC7EA9C216}" type="presOf" srcId="{79097DBC-630F-4C20-85EA-7867360C1DF6}" destId="{E8CB2BA5-2456-45D3-BBAB-29679710427E}" srcOrd="0" destOrd="0" presId="urn:microsoft.com/office/officeart/2005/8/layout/balance1"/>
    <dgm:cxn modelId="{FB027E7D-6903-4957-AFAE-367545C4DE08}" srcId="{ACAB6E9D-CE36-4545-9C8F-837FC681DD7D}" destId="{F3DC1E30-9CD7-4238-9BFD-9A264DE7CA81}" srcOrd="0" destOrd="0" parTransId="{CAD354E1-8173-4BA4-9D0C-3431B76B1AA4}" sibTransId="{F3BFF82A-FE06-41D7-B0F1-B56204A5E4DA}"/>
    <dgm:cxn modelId="{F46C8E62-7C49-4461-9154-0932F9385D88}" type="presOf" srcId="{3A7263C6-C71C-4866-9C4D-53F2E293A4FA}" destId="{F6307B6F-05D9-4AD9-B01F-D0BDE7507768}" srcOrd="0" destOrd="0" presId="urn:microsoft.com/office/officeart/2005/8/layout/balance1"/>
    <dgm:cxn modelId="{56867D9D-902A-48C8-A75E-B8BC5E72D9B3}" srcId="{8C07216A-C387-4302-995A-83A709DAF2C2}" destId="{3A7263C6-C71C-4866-9C4D-53F2E293A4FA}" srcOrd="1" destOrd="0" parTransId="{066E2D43-DE2A-4C17-8FA0-053D99679117}" sibTransId="{A6B3C218-D982-4115-A697-A5D0E15A09B2}"/>
    <dgm:cxn modelId="{C108AD9A-B339-4740-8F39-F54100EAF085}" type="presOf" srcId="{F3DC1E30-9CD7-4238-9BFD-9A264DE7CA81}" destId="{67E1DA97-6235-4E45-806A-2D63C4A84283}" srcOrd="0" destOrd="0" presId="urn:microsoft.com/office/officeart/2005/8/layout/balance1"/>
    <dgm:cxn modelId="{7F642F26-7139-41D9-9B62-15167B16B55A}" srcId="{8C07216A-C387-4302-995A-83A709DAF2C2}" destId="{B52BBF67-A4FF-4BD7-947D-A2D7B3E9D07C}" srcOrd="2" destOrd="0" parTransId="{5FA531BE-52C0-4C49-8AD6-35C7687CF242}" sibTransId="{531FA4C5-DCFB-4CD3-BD0B-781DBE07E9C7}"/>
    <dgm:cxn modelId="{146074C1-64E5-4265-84CA-90C82F45D236}" type="presOf" srcId="{606038E7-ED2C-4D2D-9F31-0552DAAEC85C}" destId="{FD64DC9F-8834-4CBC-B3CD-27277B35FEBA}" srcOrd="0" destOrd="0" presId="urn:microsoft.com/office/officeart/2005/8/layout/balance1"/>
    <dgm:cxn modelId="{AEA920F8-B392-4F8C-847C-669C61564A2F}" type="presOf" srcId="{E3A665E2-20A6-44F9-A01B-EBE15BB135CD}" destId="{ADB448FE-7706-4B45-A944-233067247D17}" srcOrd="0" destOrd="0" presId="urn:microsoft.com/office/officeart/2005/8/layout/balance1"/>
    <dgm:cxn modelId="{D6F400AF-A469-41A4-8B32-B1BEE06A041C}" type="presParOf" srcId="{C746299E-FC2D-4DF3-BE02-32459D06895D}" destId="{D60B0D2E-A624-4553-9544-EC5D517A0487}" srcOrd="0" destOrd="0" presId="urn:microsoft.com/office/officeart/2005/8/layout/balance1"/>
    <dgm:cxn modelId="{7AF09E3B-070D-4AD8-9773-D8A646CB5C5C}" type="presParOf" srcId="{C746299E-FC2D-4DF3-BE02-32459D06895D}" destId="{EA457258-331A-491F-A25F-47C7F00C6840}" srcOrd="1" destOrd="0" presId="urn:microsoft.com/office/officeart/2005/8/layout/balance1"/>
    <dgm:cxn modelId="{74718EB1-B214-44AD-9917-AC54F7D5105C}" type="presParOf" srcId="{EA457258-331A-491F-A25F-47C7F00C6840}" destId="{67E1DA97-6235-4E45-806A-2D63C4A84283}" srcOrd="0" destOrd="0" presId="urn:microsoft.com/office/officeart/2005/8/layout/balance1"/>
    <dgm:cxn modelId="{632BEB08-FE27-4800-86FF-AE66F1DB5D35}" type="presParOf" srcId="{EA457258-331A-491F-A25F-47C7F00C6840}" destId="{B8974849-9848-4C59-BACF-893F1D4036C4}" srcOrd="1" destOrd="0" presId="urn:microsoft.com/office/officeart/2005/8/layout/balance1"/>
    <dgm:cxn modelId="{744FA3DB-45C2-46E5-B992-1D16F338CC17}" type="presParOf" srcId="{C746299E-FC2D-4DF3-BE02-32459D06895D}" destId="{BD43F161-5797-4EF3-8C70-DFCE9E2CAFF8}" srcOrd="2" destOrd="0" presId="urn:microsoft.com/office/officeart/2005/8/layout/balance1"/>
    <dgm:cxn modelId="{8A673EE6-D06F-4C93-B422-932387301ED9}" type="presParOf" srcId="{BD43F161-5797-4EF3-8C70-DFCE9E2CAFF8}" destId="{3F6E10F5-D7DD-4F59-9850-D2EAED8070EC}" srcOrd="0" destOrd="0" presId="urn:microsoft.com/office/officeart/2005/8/layout/balance1"/>
    <dgm:cxn modelId="{C55962E8-9ADD-466C-93C9-25D64E775CC2}" type="presParOf" srcId="{BD43F161-5797-4EF3-8C70-DFCE9E2CAFF8}" destId="{4380F8E3-4188-4F91-B41A-636F484959C4}" srcOrd="1" destOrd="0" presId="urn:microsoft.com/office/officeart/2005/8/layout/balance1"/>
    <dgm:cxn modelId="{39C0B2FD-1206-4667-A4E0-B21F04406B4B}" type="presParOf" srcId="{BD43F161-5797-4EF3-8C70-DFCE9E2CAFF8}" destId="{FB16AD76-AA65-4781-98B4-0A5F7F92F8BD}" srcOrd="2" destOrd="0" presId="urn:microsoft.com/office/officeart/2005/8/layout/balance1"/>
    <dgm:cxn modelId="{40A674E3-E2F5-4356-B4E1-FFA02ACF4BBE}" type="presParOf" srcId="{BD43F161-5797-4EF3-8C70-DFCE9E2CAFF8}" destId="{FD64DC9F-8834-4CBC-B3CD-27277B35FEBA}" srcOrd="3" destOrd="0" presId="urn:microsoft.com/office/officeart/2005/8/layout/balance1"/>
    <dgm:cxn modelId="{6344B8EA-B3AD-4468-82A2-547041A1537A}" type="presParOf" srcId="{BD43F161-5797-4EF3-8C70-DFCE9E2CAFF8}" destId="{F6307B6F-05D9-4AD9-B01F-D0BDE7507768}" srcOrd="4" destOrd="0" presId="urn:microsoft.com/office/officeart/2005/8/layout/balance1"/>
    <dgm:cxn modelId="{3D5DCF8D-3CCD-4E96-B171-A6D29D14532D}" type="presParOf" srcId="{BD43F161-5797-4EF3-8C70-DFCE9E2CAFF8}" destId="{2CC47A5B-F8C8-4EB9-9B82-926175B3563B}" srcOrd="5" destOrd="0" presId="urn:microsoft.com/office/officeart/2005/8/layout/balance1"/>
    <dgm:cxn modelId="{5DDF7CC7-B866-4FBF-8157-350E06C07F89}" type="presParOf" srcId="{BD43F161-5797-4EF3-8C70-DFCE9E2CAFF8}" destId="{ADB448FE-7706-4B45-A944-233067247D17}" srcOrd="6" destOrd="0" presId="urn:microsoft.com/office/officeart/2005/8/layout/balance1"/>
    <dgm:cxn modelId="{12B6B959-807C-4C4F-A213-82A55C9059B7}" type="presParOf" srcId="{BD43F161-5797-4EF3-8C70-DFCE9E2CAFF8}" destId="{E8CB2BA5-2456-45D3-BBAB-29679710427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A5E53-08D0-4A0F-8DBE-57615B51B46E}" type="doc">
      <dgm:prSet loTypeId="urn:microsoft.com/office/officeart/2005/8/layout/vList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DF3B2FB8-C8EB-47C9-9B1A-A7D5FCCACE7A}">
      <dgm:prSet phldrT="[Tekst]" custT="1"/>
      <dgm:spPr/>
      <dgm:t>
        <a:bodyPr/>
        <a:lstStyle/>
        <a:p>
          <a:r>
            <a:rPr lang="pl-PL" sz="4800" dirty="0" smtClean="0"/>
            <a:t>Alokacja UE dla Mazowsza</a:t>
          </a:r>
          <a:endParaRPr lang="pl-PL" sz="4800" dirty="0"/>
        </a:p>
      </dgm:t>
    </dgm:pt>
    <dgm:pt modelId="{DF6BE412-CC57-4202-923A-72EBDFA40E82}" type="parTrans" cxnId="{1185D835-A06E-437E-8D24-0600B2965685}">
      <dgm:prSet/>
      <dgm:spPr/>
      <dgm:t>
        <a:bodyPr/>
        <a:lstStyle/>
        <a:p>
          <a:endParaRPr lang="pl-PL"/>
        </a:p>
      </dgm:t>
    </dgm:pt>
    <dgm:pt modelId="{4E43C796-EB9C-49AD-AF1B-622E9CD58929}" type="sibTrans" cxnId="{1185D835-A06E-437E-8D24-0600B2965685}">
      <dgm:prSet/>
      <dgm:spPr/>
      <dgm:t>
        <a:bodyPr/>
        <a:lstStyle/>
        <a:p>
          <a:endParaRPr lang="pl-PL"/>
        </a:p>
      </dgm:t>
    </dgm:pt>
    <dgm:pt modelId="{A01EDBE8-C307-41E9-9F11-EFE4451CDCC1}">
      <dgm:prSet phldrT="[Tekst]" custT="1"/>
      <dgm:spPr/>
      <dgm:t>
        <a:bodyPr/>
        <a:lstStyle/>
        <a:p>
          <a:r>
            <a:rPr lang="pl-PL" sz="2000" u="sng" dirty="0" smtClean="0"/>
            <a:t>Oś I POPC </a:t>
          </a:r>
          <a:r>
            <a:rPr lang="pl-PL" sz="2000" b="0" i="1" u="sng" strike="noStrike" baseline="0" dirty="0" smtClean="0">
              <a:latin typeface="+mn-lt"/>
              <a:ea typeface="+mn-ea"/>
              <a:cs typeface="+mn-cs"/>
            </a:rPr>
            <a:t>Powszechny dostęp do szybkiego </a:t>
          </a:r>
          <a:r>
            <a:rPr lang="pl-PL" sz="2000" b="0" i="1" u="sng" strike="noStrike" baseline="0" dirty="0" err="1" smtClean="0">
              <a:latin typeface="+mn-lt"/>
              <a:ea typeface="+mn-ea"/>
              <a:cs typeface="+mn-cs"/>
            </a:rPr>
            <a:t>internetu</a:t>
          </a:r>
          <a:r>
            <a:rPr lang="pl-PL" sz="2000" b="0" i="0" u="sng" strike="noStrike" baseline="0" dirty="0" smtClean="0">
              <a:latin typeface="+mn-lt"/>
              <a:ea typeface="+mn-ea"/>
              <a:cs typeface="+mn-cs"/>
            </a:rPr>
            <a:t> </a:t>
          </a:r>
          <a:r>
            <a:rPr lang="pl-PL" sz="2000" u="sng" dirty="0" smtClean="0"/>
            <a:t>: 68 397 915 EUR</a:t>
          </a:r>
          <a:endParaRPr lang="pl-PL" sz="2000" u="sng" dirty="0"/>
        </a:p>
      </dgm:t>
    </dgm:pt>
    <dgm:pt modelId="{357F0389-64F2-489E-8E32-9B97C54CB5C1}" type="parTrans" cxnId="{E80E54C6-6C80-46C0-9350-4CBC5DD3FE34}">
      <dgm:prSet/>
      <dgm:spPr/>
      <dgm:t>
        <a:bodyPr/>
        <a:lstStyle/>
        <a:p>
          <a:endParaRPr lang="pl-PL"/>
        </a:p>
      </dgm:t>
    </dgm:pt>
    <dgm:pt modelId="{D1BA07E1-522E-45F3-AE13-B2320DD9F696}" type="sibTrans" cxnId="{E80E54C6-6C80-46C0-9350-4CBC5DD3FE34}">
      <dgm:prSet/>
      <dgm:spPr/>
      <dgm:t>
        <a:bodyPr/>
        <a:lstStyle/>
        <a:p>
          <a:endParaRPr lang="pl-PL"/>
        </a:p>
      </dgm:t>
    </dgm:pt>
    <dgm:pt modelId="{32E5BE3D-D649-45CB-A3D3-93A99EDD4B02}">
      <dgm:prSet custT="1"/>
      <dgm:spPr/>
      <dgm:t>
        <a:bodyPr/>
        <a:lstStyle/>
        <a:p>
          <a:pPr>
            <a:tabLst/>
          </a:pPr>
          <a:r>
            <a:rPr lang="pl-PL" sz="2800" dirty="0" smtClean="0"/>
            <a:t>SUMA*: 149 056 956 EUR</a:t>
          </a:r>
        </a:p>
        <a:p>
          <a:pPr>
            <a:tabLst/>
          </a:pPr>
          <a:r>
            <a:rPr lang="pl-PL" sz="900" dirty="0" smtClean="0"/>
            <a:t>* Na podstawie: Plan finansowy SZOOP POPC 2014-2020, str. 48</a:t>
          </a:r>
          <a:endParaRPr lang="pl-PL" sz="900" dirty="0"/>
        </a:p>
      </dgm:t>
    </dgm:pt>
    <dgm:pt modelId="{20F40AEE-7B36-414E-BC3D-6D05FD04DD27}" type="parTrans" cxnId="{484FF6D0-F2E2-4BAB-A700-033B4FCBFA5E}">
      <dgm:prSet/>
      <dgm:spPr/>
      <dgm:t>
        <a:bodyPr/>
        <a:lstStyle/>
        <a:p>
          <a:endParaRPr lang="pl-PL"/>
        </a:p>
      </dgm:t>
    </dgm:pt>
    <dgm:pt modelId="{2CC0DD6C-B4A0-4AC3-84F0-11FAF5CC614A}" type="sibTrans" cxnId="{484FF6D0-F2E2-4BAB-A700-033B4FCBFA5E}">
      <dgm:prSet/>
      <dgm:spPr/>
      <dgm:t>
        <a:bodyPr/>
        <a:lstStyle/>
        <a:p>
          <a:endParaRPr lang="pl-PL"/>
        </a:p>
      </dgm:t>
    </dgm:pt>
    <dgm:pt modelId="{C38D7547-5C59-4D01-996C-6285D6D8D53F}">
      <dgm:prSet custT="1"/>
      <dgm:spPr/>
      <dgm:t>
        <a:bodyPr/>
        <a:lstStyle/>
        <a:p>
          <a:r>
            <a:rPr lang="pl-PL" sz="2000" dirty="0" smtClean="0"/>
            <a:t>Oś IV POPC </a:t>
          </a:r>
          <a:r>
            <a:rPr lang="pl-PL" sz="2000" b="0" i="1" u="none" strike="noStrike" baseline="0" dirty="0" smtClean="0">
              <a:latin typeface="+mn-lt"/>
              <a:ea typeface="+mn-ea"/>
              <a:cs typeface="+mn-cs"/>
            </a:rPr>
            <a:t>Pomoc techniczna</a:t>
          </a:r>
          <a:r>
            <a:rPr lang="pl-PL" sz="2000" dirty="0" smtClean="0"/>
            <a:t>: 4 036 760 EUR</a:t>
          </a:r>
          <a:endParaRPr lang="pl-PL" sz="2000" dirty="0"/>
        </a:p>
      </dgm:t>
    </dgm:pt>
    <dgm:pt modelId="{3AC68821-D06D-446E-80AD-1950EC2D3050}" type="sibTrans" cxnId="{E1A114E5-93C4-4D37-BD96-387820B20126}">
      <dgm:prSet/>
      <dgm:spPr/>
      <dgm:t>
        <a:bodyPr/>
        <a:lstStyle/>
        <a:p>
          <a:endParaRPr lang="pl-PL"/>
        </a:p>
      </dgm:t>
    </dgm:pt>
    <dgm:pt modelId="{C2428CB5-8F3B-4ACF-A579-461C401E2192}" type="parTrans" cxnId="{E1A114E5-93C4-4D37-BD96-387820B20126}">
      <dgm:prSet/>
      <dgm:spPr/>
      <dgm:t>
        <a:bodyPr/>
        <a:lstStyle/>
        <a:p>
          <a:endParaRPr lang="pl-PL"/>
        </a:p>
      </dgm:t>
    </dgm:pt>
    <dgm:pt modelId="{972727C3-1121-4559-AD6F-BDCB498CE4CD}">
      <dgm:prSet phldrT="[Tekst]" custT="1"/>
      <dgm:spPr/>
      <dgm:t>
        <a:bodyPr/>
        <a:lstStyle/>
        <a:p>
          <a:r>
            <a:rPr lang="pl-PL" sz="2000" u="sng" dirty="0" smtClean="0"/>
            <a:t>Oś III POPC </a:t>
          </a:r>
          <a:r>
            <a:rPr lang="pl-PL" sz="2000" b="0" i="1" u="sng" strike="noStrike" baseline="0" dirty="0" smtClean="0">
              <a:latin typeface="+mn-lt"/>
              <a:ea typeface="+mn-ea"/>
              <a:cs typeface="+mn-cs"/>
            </a:rPr>
            <a:t>Cyfrowe kompetencje społeczeństwa</a:t>
          </a:r>
          <a:r>
            <a:rPr lang="pl-PL" sz="2000" u="sng" dirty="0" smtClean="0"/>
            <a:t>: 10 150 000 EUR</a:t>
          </a:r>
          <a:endParaRPr lang="pl-PL" sz="2000" u="sng" dirty="0"/>
        </a:p>
      </dgm:t>
    </dgm:pt>
    <dgm:pt modelId="{F55F9ACE-9820-4B53-9F09-D448FE7D13FA}" type="sibTrans" cxnId="{CE651ACA-1A1E-40C5-88AF-3CC887878617}">
      <dgm:prSet/>
      <dgm:spPr/>
      <dgm:t>
        <a:bodyPr/>
        <a:lstStyle/>
        <a:p>
          <a:endParaRPr lang="pl-PL"/>
        </a:p>
      </dgm:t>
    </dgm:pt>
    <dgm:pt modelId="{9A9D12C9-2DAC-4B70-A338-5EE32506D98D}" type="parTrans" cxnId="{CE651ACA-1A1E-40C5-88AF-3CC887878617}">
      <dgm:prSet/>
      <dgm:spPr/>
      <dgm:t>
        <a:bodyPr/>
        <a:lstStyle/>
        <a:p>
          <a:endParaRPr lang="pl-PL"/>
        </a:p>
      </dgm:t>
    </dgm:pt>
    <dgm:pt modelId="{530AD186-0086-45BF-BDAD-FD3B1E7C98B1}">
      <dgm:prSet phldrT="[Tekst]" custT="1"/>
      <dgm:spPr/>
      <dgm:t>
        <a:bodyPr/>
        <a:lstStyle/>
        <a:p>
          <a:r>
            <a:rPr lang="pl-PL" sz="2000" dirty="0" smtClean="0"/>
            <a:t>Oś II POPC </a:t>
          </a:r>
          <a:r>
            <a:rPr lang="pl-PL" sz="2000" b="0" i="1" u="none" strike="noStrike" baseline="0" dirty="0" smtClean="0">
              <a:latin typeface="+mn-lt"/>
              <a:ea typeface="+mn-ea"/>
              <a:cs typeface="+mn-cs"/>
            </a:rPr>
            <a:t>E-administracja i otwarty rząd</a:t>
          </a:r>
          <a:r>
            <a:rPr lang="pl-PL" sz="2000" b="0" dirty="0" smtClean="0"/>
            <a:t>: </a:t>
          </a:r>
          <a:r>
            <a:rPr lang="pl-PL" sz="2000" dirty="0" smtClean="0"/>
            <a:t>66 472 281 EUR</a:t>
          </a:r>
          <a:endParaRPr lang="pl-PL" sz="2000" dirty="0"/>
        </a:p>
      </dgm:t>
    </dgm:pt>
    <dgm:pt modelId="{3E8C4598-A10E-409B-85A6-5A9D1664B096}" type="sibTrans" cxnId="{98BB9F45-4E3F-4765-9680-E271E411B7B8}">
      <dgm:prSet/>
      <dgm:spPr/>
      <dgm:t>
        <a:bodyPr/>
        <a:lstStyle/>
        <a:p>
          <a:endParaRPr lang="pl-PL"/>
        </a:p>
      </dgm:t>
    </dgm:pt>
    <dgm:pt modelId="{8DE812B6-AB32-4112-BCDB-FDBCB9C3B622}" type="parTrans" cxnId="{98BB9F45-4E3F-4765-9680-E271E411B7B8}">
      <dgm:prSet/>
      <dgm:spPr/>
      <dgm:t>
        <a:bodyPr/>
        <a:lstStyle/>
        <a:p>
          <a:endParaRPr lang="pl-PL"/>
        </a:p>
      </dgm:t>
    </dgm:pt>
    <dgm:pt modelId="{C24410FE-E4D3-45B6-B082-06382DDABAC2}" type="pres">
      <dgm:prSet presAssocID="{987A5E53-08D0-4A0F-8DBE-57615B51B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F2497C-6A6B-449C-BB32-7C987DEBEE85}" type="pres">
      <dgm:prSet presAssocID="{DF3B2FB8-C8EB-47C9-9B1A-A7D5FCCACE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F1655-15C5-4784-B194-2C5595371C15}" type="pres">
      <dgm:prSet presAssocID="{DF3B2FB8-C8EB-47C9-9B1A-A7D5FCCACE7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9073C-19BE-47DB-BEA3-5743568A4640}" type="pres">
      <dgm:prSet presAssocID="{32E5BE3D-D649-45CB-A3D3-93A99EDD4B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E9B2A2-57AA-4A87-AEF8-44E85CB648EF}" type="presOf" srcId="{972727C3-1121-4559-AD6F-BDCB498CE4CD}" destId="{2EBF1655-15C5-4784-B194-2C5595371C15}" srcOrd="0" destOrd="2" presId="urn:microsoft.com/office/officeart/2005/8/layout/vList2"/>
    <dgm:cxn modelId="{51C78363-DB2A-4158-B0AE-F3D855DC620C}" type="presOf" srcId="{32E5BE3D-D649-45CB-A3D3-93A99EDD4B02}" destId="{E229073C-19BE-47DB-BEA3-5743568A4640}" srcOrd="0" destOrd="0" presId="urn:microsoft.com/office/officeart/2005/8/layout/vList2"/>
    <dgm:cxn modelId="{98BB9F45-4E3F-4765-9680-E271E411B7B8}" srcId="{DF3B2FB8-C8EB-47C9-9B1A-A7D5FCCACE7A}" destId="{530AD186-0086-45BF-BDAD-FD3B1E7C98B1}" srcOrd="1" destOrd="0" parTransId="{8DE812B6-AB32-4112-BCDB-FDBCB9C3B622}" sibTransId="{3E8C4598-A10E-409B-85A6-5A9D1664B096}"/>
    <dgm:cxn modelId="{1C6D839C-0EDF-409E-8CAB-0AB804006B58}" type="presOf" srcId="{C38D7547-5C59-4D01-996C-6285D6D8D53F}" destId="{2EBF1655-15C5-4784-B194-2C5595371C15}" srcOrd="0" destOrd="3" presId="urn:microsoft.com/office/officeart/2005/8/layout/vList2"/>
    <dgm:cxn modelId="{E80E54C6-6C80-46C0-9350-4CBC5DD3FE34}" srcId="{DF3B2FB8-C8EB-47C9-9B1A-A7D5FCCACE7A}" destId="{A01EDBE8-C307-41E9-9F11-EFE4451CDCC1}" srcOrd="0" destOrd="0" parTransId="{357F0389-64F2-489E-8E32-9B97C54CB5C1}" sibTransId="{D1BA07E1-522E-45F3-AE13-B2320DD9F696}"/>
    <dgm:cxn modelId="{1185D835-A06E-437E-8D24-0600B2965685}" srcId="{987A5E53-08D0-4A0F-8DBE-57615B51B46E}" destId="{DF3B2FB8-C8EB-47C9-9B1A-A7D5FCCACE7A}" srcOrd="0" destOrd="0" parTransId="{DF6BE412-CC57-4202-923A-72EBDFA40E82}" sibTransId="{4E43C796-EB9C-49AD-AF1B-622E9CD58929}"/>
    <dgm:cxn modelId="{CE651ACA-1A1E-40C5-88AF-3CC887878617}" srcId="{DF3B2FB8-C8EB-47C9-9B1A-A7D5FCCACE7A}" destId="{972727C3-1121-4559-AD6F-BDCB498CE4CD}" srcOrd="2" destOrd="0" parTransId="{9A9D12C9-2DAC-4B70-A338-5EE32506D98D}" sibTransId="{F55F9ACE-9820-4B53-9F09-D448FE7D13FA}"/>
    <dgm:cxn modelId="{484FF6D0-F2E2-4BAB-A700-033B4FCBFA5E}" srcId="{987A5E53-08D0-4A0F-8DBE-57615B51B46E}" destId="{32E5BE3D-D649-45CB-A3D3-93A99EDD4B02}" srcOrd="1" destOrd="0" parTransId="{20F40AEE-7B36-414E-BC3D-6D05FD04DD27}" sibTransId="{2CC0DD6C-B4A0-4AC3-84F0-11FAF5CC614A}"/>
    <dgm:cxn modelId="{FAB8DAB2-25D5-4F60-B5DC-3B9D0C2BE6DD}" type="presOf" srcId="{DF3B2FB8-C8EB-47C9-9B1A-A7D5FCCACE7A}" destId="{66F2497C-6A6B-449C-BB32-7C987DEBEE85}" srcOrd="0" destOrd="0" presId="urn:microsoft.com/office/officeart/2005/8/layout/vList2"/>
    <dgm:cxn modelId="{E1A114E5-93C4-4D37-BD96-387820B20126}" srcId="{DF3B2FB8-C8EB-47C9-9B1A-A7D5FCCACE7A}" destId="{C38D7547-5C59-4D01-996C-6285D6D8D53F}" srcOrd="3" destOrd="0" parTransId="{C2428CB5-8F3B-4ACF-A579-461C401E2192}" sibTransId="{3AC68821-D06D-446E-80AD-1950EC2D3050}"/>
    <dgm:cxn modelId="{FDD4E1F2-62B4-44E3-A35A-278A9A96C575}" type="presOf" srcId="{530AD186-0086-45BF-BDAD-FD3B1E7C98B1}" destId="{2EBF1655-15C5-4784-B194-2C5595371C15}" srcOrd="0" destOrd="1" presId="urn:microsoft.com/office/officeart/2005/8/layout/vList2"/>
    <dgm:cxn modelId="{E435B9D6-A524-433B-9EC0-B5623F0313DD}" type="presOf" srcId="{A01EDBE8-C307-41E9-9F11-EFE4451CDCC1}" destId="{2EBF1655-15C5-4784-B194-2C5595371C15}" srcOrd="0" destOrd="0" presId="urn:microsoft.com/office/officeart/2005/8/layout/vList2"/>
    <dgm:cxn modelId="{624AFB60-B7D3-49B8-B67B-AA8F24082134}" type="presOf" srcId="{987A5E53-08D0-4A0F-8DBE-57615B51B46E}" destId="{C24410FE-E4D3-45B6-B082-06382DDABAC2}" srcOrd="0" destOrd="0" presId="urn:microsoft.com/office/officeart/2005/8/layout/vList2"/>
    <dgm:cxn modelId="{F11D16A6-DCD6-4FE8-81B9-EA1B00D9FFFC}" type="presParOf" srcId="{C24410FE-E4D3-45B6-B082-06382DDABAC2}" destId="{66F2497C-6A6B-449C-BB32-7C987DEBEE85}" srcOrd="0" destOrd="0" presId="urn:microsoft.com/office/officeart/2005/8/layout/vList2"/>
    <dgm:cxn modelId="{EEB9387D-7FE1-4E22-AF40-F6CD1AC9A137}" type="presParOf" srcId="{C24410FE-E4D3-45B6-B082-06382DDABAC2}" destId="{2EBF1655-15C5-4784-B194-2C5595371C15}" srcOrd="1" destOrd="0" presId="urn:microsoft.com/office/officeart/2005/8/layout/vList2"/>
    <dgm:cxn modelId="{3C79050D-39E0-4AE5-A43F-9C98A66D7ED4}" type="presParOf" srcId="{C24410FE-E4D3-45B6-B082-06382DDABAC2}" destId="{E229073C-19BE-47DB-BEA3-5743568A46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A5E53-08D0-4A0F-8DBE-57615B51B46E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DF3B2FB8-C8EB-47C9-9B1A-A7D5FCCACE7A}">
      <dgm:prSet phldrT="[Tekst]" custT="1"/>
      <dgm:spPr/>
      <dgm:t>
        <a:bodyPr/>
        <a:lstStyle/>
        <a:p>
          <a:r>
            <a:rPr lang="pl-PL" sz="4800" dirty="0" smtClean="0">
              <a:latin typeface="Arial" panose="020B0604020202020204" pitchFamily="34" charset="0"/>
              <a:cs typeface="Arial" panose="020B0604020202020204" pitchFamily="34" charset="0"/>
            </a:rPr>
            <a:t>Alokacja UE dla Mazowsza:</a:t>
          </a:r>
          <a:endParaRPr lang="pl-PL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BE412-CC57-4202-923A-72EBDFA40E82}" type="parTrans" cxnId="{1185D835-A06E-437E-8D24-0600B2965685}">
      <dgm:prSet/>
      <dgm:spPr/>
      <dgm:t>
        <a:bodyPr/>
        <a:lstStyle/>
        <a:p>
          <a:endParaRPr lang="pl-PL"/>
        </a:p>
      </dgm:t>
    </dgm:pt>
    <dgm:pt modelId="{4E43C796-EB9C-49AD-AF1B-622E9CD58929}" type="sibTrans" cxnId="{1185D835-A06E-437E-8D24-0600B2965685}">
      <dgm:prSet/>
      <dgm:spPr/>
      <dgm:t>
        <a:bodyPr/>
        <a:lstStyle/>
        <a:p>
          <a:endParaRPr lang="pl-PL"/>
        </a:p>
      </dgm:t>
    </dgm:pt>
    <dgm:pt modelId="{A01EDBE8-C307-41E9-9F11-EFE4451CDCC1}">
      <dgm:prSet phldrT="[Tekst]" custT="1"/>
      <dgm:spPr/>
      <dgm:t>
        <a:bodyPr/>
        <a:lstStyle/>
        <a:p>
          <a:r>
            <a:rPr lang="pl-PL" sz="2000" u="sng" dirty="0" smtClean="0">
              <a:solidFill>
                <a:srgbClr val="FF0000"/>
              </a:solidFill>
            </a:rPr>
            <a:t>Oś II POIŚ </a:t>
          </a:r>
          <a:r>
            <a:rPr lang="pl-PL" sz="2000" i="1" u="sng" dirty="0" smtClean="0">
              <a:solidFill>
                <a:srgbClr val="FF0000"/>
              </a:solidFill>
            </a:rPr>
            <a:t>Ochrona środowiska, w tym adaptacja do zmian klimatu</a:t>
          </a:r>
          <a:r>
            <a:rPr lang="pl-PL" sz="2000" u="sng" dirty="0" smtClean="0">
              <a:solidFill>
                <a:srgbClr val="FF0000"/>
              </a:solidFill>
            </a:rPr>
            <a:t>: 200 000 000 EUR;</a:t>
          </a:r>
          <a:endParaRPr lang="pl-PL" sz="2000" u="sng" dirty="0">
            <a:solidFill>
              <a:srgbClr val="FF0000"/>
            </a:solidFill>
          </a:endParaRPr>
        </a:p>
      </dgm:t>
    </dgm:pt>
    <dgm:pt modelId="{357F0389-64F2-489E-8E32-9B97C54CB5C1}" type="parTrans" cxnId="{E80E54C6-6C80-46C0-9350-4CBC5DD3FE34}">
      <dgm:prSet/>
      <dgm:spPr/>
      <dgm:t>
        <a:bodyPr/>
        <a:lstStyle/>
        <a:p>
          <a:endParaRPr lang="pl-PL"/>
        </a:p>
      </dgm:t>
    </dgm:pt>
    <dgm:pt modelId="{D1BA07E1-522E-45F3-AE13-B2320DD9F696}" type="sibTrans" cxnId="{E80E54C6-6C80-46C0-9350-4CBC5DD3FE34}">
      <dgm:prSet/>
      <dgm:spPr/>
      <dgm:t>
        <a:bodyPr/>
        <a:lstStyle/>
        <a:p>
          <a:endParaRPr lang="pl-PL"/>
        </a:p>
      </dgm:t>
    </dgm:pt>
    <dgm:pt modelId="{32E5BE3D-D649-45CB-A3D3-93A99EDD4B02}">
      <dgm:prSet custT="1"/>
      <dgm:spPr/>
      <dgm:t>
        <a:bodyPr/>
        <a:lstStyle/>
        <a:p>
          <a:pPr>
            <a:tabLst/>
          </a:pPr>
          <a:r>
            <a:rPr lang="pl-PL" sz="2800" dirty="0" smtClean="0"/>
            <a:t>SUMA*: 210 420 865 EUR </a:t>
          </a:r>
          <a:r>
            <a:rPr lang="pl-PL" sz="2800" dirty="0" smtClean="0">
              <a:solidFill>
                <a:srgbClr val="FF0000"/>
              </a:solidFill>
            </a:rPr>
            <a:t>+ 200 000 000 EUR (FS)</a:t>
          </a:r>
        </a:p>
        <a:p>
          <a:pPr>
            <a:tabLst/>
          </a:pPr>
          <a:r>
            <a:rPr lang="pl-PL" sz="900" dirty="0" smtClean="0"/>
            <a:t>* Na podstawie: Plan finansowy POIŚ 2014-2020, str. 131-132</a:t>
          </a:r>
          <a:endParaRPr lang="pl-PL" sz="900" dirty="0"/>
        </a:p>
      </dgm:t>
    </dgm:pt>
    <dgm:pt modelId="{20F40AEE-7B36-414E-BC3D-6D05FD04DD27}" type="parTrans" cxnId="{484FF6D0-F2E2-4BAB-A700-033B4FCBFA5E}">
      <dgm:prSet/>
      <dgm:spPr/>
      <dgm:t>
        <a:bodyPr/>
        <a:lstStyle/>
        <a:p>
          <a:endParaRPr lang="pl-PL"/>
        </a:p>
      </dgm:t>
    </dgm:pt>
    <dgm:pt modelId="{2CC0DD6C-B4A0-4AC3-84F0-11FAF5CC614A}" type="sibTrans" cxnId="{484FF6D0-F2E2-4BAB-A700-033B4FCBFA5E}">
      <dgm:prSet/>
      <dgm:spPr/>
      <dgm:t>
        <a:bodyPr/>
        <a:lstStyle/>
        <a:p>
          <a:endParaRPr lang="pl-PL"/>
        </a:p>
      </dgm:t>
    </dgm:pt>
    <dgm:pt modelId="{C38D7547-5C59-4D01-996C-6285D6D8D53F}">
      <dgm:prSet custT="1"/>
      <dgm:spPr/>
      <dgm:t>
        <a:bodyPr/>
        <a:lstStyle/>
        <a:p>
          <a:r>
            <a:rPr lang="pl-PL" sz="2000" u="sng" dirty="0" smtClean="0"/>
            <a:t>Oś VII POIŚ </a:t>
          </a:r>
          <a:r>
            <a:rPr lang="pl-PL" sz="2000" i="1" u="sng" dirty="0" smtClean="0"/>
            <a:t>Poprawa bezpieczeństwa energetycznego</a:t>
          </a:r>
          <a:r>
            <a:rPr lang="pl-PL" sz="2000" u="sng" dirty="0" smtClean="0"/>
            <a:t>: 28 193 063 EUR;</a:t>
          </a:r>
          <a:endParaRPr lang="pl-PL" sz="2000" u="sng" dirty="0"/>
        </a:p>
      </dgm:t>
    </dgm:pt>
    <dgm:pt modelId="{3AC68821-D06D-446E-80AD-1950EC2D3050}" type="sibTrans" cxnId="{E1A114E5-93C4-4D37-BD96-387820B20126}">
      <dgm:prSet/>
      <dgm:spPr/>
      <dgm:t>
        <a:bodyPr/>
        <a:lstStyle/>
        <a:p>
          <a:endParaRPr lang="pl-PL"/>
        </a:p>
      </dgm:t>
    </dgm:pt>
    <dgm:pt modelId="{C2428CB5-8F3B-4ACF-A579-461C401E2192}" type="parTrans" cxnId="{E1A114E5-93C4-4D37-BD96-387820B20126}">
      <dgm:prSet/>
      <dgm:spPr/>
      <dgm:t>
        <a:bodyPr/>
        <a:lstStyle/>
        <a:p>
          <a:endParaRPr lang="pl-PL"/>
        </a:p>
      </dgm:t>
    </dgm:pt>
    <dgm:pt modelId="{972727C3-1121-4559-AD6F-BDCB498CE4CD}">
      <dgm:prSet phldrT="[Tekst]" custT="1"/>
      <dgm:spPr/>
      <dgm:t>
        <a:bodyPr/>
        <a:lstStyle/>
        <a:p>
          <a:r>
            <a:rPr lang="pl-PL" sz="2000" u="sng" dirty="0" smtClean="0"/>
            <a:t>Oś IV POIŚ </a:t>
          </a:r>
          <a:r>
            <a:rPr lang="pl-PL" sz="2000" i="1" u="sng" dirty="0" smtClean="0"/>
            <a:t>Infrastruktura drogowa dla miast</a:t>
          </a:r>
          <a:r>
            <a:rPr lang="pl-PL" sz="2000" u="sng" dirty="0" smtClean="0"/>
            <a:t>: 63 788 191 EUR;</a:t>
          </a:r>
          <a:endParaRPr lang="pl-PL" sz="2000" u="sng" dirty="0"/>
        </a:p>
      </dgm:t>
    </dgm:pt>
    <dgm:pt modelId="{F55F9ACE-9820-4B53-9F09-D448FE7D13FA}" type="sibTrans" cxnId="{CE651ACA-1A1E-40C5-88AF-3CC887878617}">
      <dgm:prSet/>
      <dgm:spPr/>
      <dgm:t>
        <a:bodyPr/>
        <a:lstStyle/>
        <a:p>
          <a:endParaRPr lang="pl-PL"/>
        </a:p>
      </dgm:t>
    </dgm:pt>
    <dgm:pt modelId="{9A9D12C9-2DAC-4B70-A338-5EE32506D98D}" type="parTrans" cxnId="{CE651ACA-1A1E-40C5-88AF-3CC887878617}">
      <dgm:prSet/>
      <dgm:spPr/>
      <dgm:t>
        <a:bodyPr/>
        <a:lstStyle/>
        <a:p>
          <a:endParaRPr lang="pl-PL"/>
        </a:p>
      </dgm:t>
    </dgm:pt>
    <dgm:pt modelId="{F619E32A-D444-410A-8E81-CA45CD436081}">
      <dgm:prSet custT="1"/>
      <dgm:spPr/>
      <dgm:t>
        <a:bodyPr/>
        <a:lstStyle/>
        <a:p>
          <a:r>
            <a:rPr lang="pl-PL" sz="2000" dirty="0" smtClean="0"/>
            <a:t>Oś VIII POIŚ </a:t>
          </a:r>
          <a:r>
            <a:rPr lang="pl-PL" sz="2000" i="1" dirty="0" smtClean="0"/>
            <a:t>Ochrona dziedzictwa kulturowego i rozwój zasobów kultury</a:t>
          </a:r>
          <a:r>
            <a:rPr lang="pl-PL" sz="2000" dirty="0" smtClean="0"/>
            <a:t>: 50 759 833 EUR;</a:t>
          </a:r>
          <a:endParaRPr lang="pl-PL" sz="2000" dirty="0"/>
        </a:p>
      </dgm:t>
    </dgm:pt>
    <dgm:pt modelId="{529DCD66-2D16-47A2-949D-64E37C6A9F07}" type="parTrans" cxnId="{00FA518F-7209-47F1-93EC-D70F50619D18}">
      <dgm:prSet/>
      <dgm:spPr/>
      <dgm:t>
        <a:bodyPr/>
        <a:lstStyle/>
        <a:p>
          <a:endParaRPr lang="pl-PL"/>
        </a:p>
      </dgm:t>
    </dgm:pt>
    <dgm:pt modelId="{39F337E7-72B3-4B65-99D2-9D6ADF18203E}" type="sibTrans" cxnId="{00FA518F-7209-47F1-93EC-D70F50619D18}">
      <dgm:prSet/>
      <dgm:spPr/>
      <dgm:t>
        <a:bodyPr/>
        <a:lstStyle/>
        <a:p>
          <a:endParaRPr lang="pl-PL"/>
        </a:p>
      </dgm:t>
    </dgm:pt>
    <dgm:pt modelId="{5D55CA2C-CEA2-4ABF-92AE-D7AED20F8FF0}">
      <dgm:prSet custT="1"/>
      <dgm:spPr/>
      <dgm:t>
        <a:bodyPr/>
        <a:lstStyle/>
        <a:p>
          <a:r>
            <a:rPr lang="pl-PL" sz="2000" u="sng" dirty="0" smtClean="0"/>
            <a:t>Oś IX POIŚ </a:t>
          </a:r>
          <a:r>
            <a:rPr lang="pl-PL" sz="2000" i="1" u="sng" dirty="0" smtClean="0"/>
            <a:t>Wzmocnienie strategicznej infrastruktury ochrony zdrowia</a:t>
          </a:r>
          <a:r>
            <a:rPr lang="pl-PL" sz="2000" u="sng" dirty="0" smtClean="0"/>
            <a:t>: 67 679 728 EUR</a:t>
          </a:r>
          <a:r>
            <a:rPr lang="pl-PL" sz="1600" u="sng" dirty="0" smtClean="0"/>
            <a:t>.</a:t>
          </a:r>
          <a:endParaRPr lang="pl-PL" sz="1600" u="sng" dirty="0"/>
        </a:p>
      </dgm:t>
    </dgm:pt>
    <dgm:pt modelId="{2165FB47-B664-4386-BCAB-2AF36495EAE1}" type="parTrans" cxnId="{97AA4F57-388D-4E0F-9EC5-587E03777689}">
      <dgm:prSet/>
      <dgm:spPr/>
      <dgm:t>
        <a:bodyPr/>
        <a:lstStyle/>
        <a:p>
          <a:endParaRPr lang="pl-PL"/>
        </a:p>
      </dgm:t>
    </dgm:pt>
    <dgm:pt modelId="{B516A830-FFB5-4C80-BFB1-604D9B585AD0}" type="sibTrans" cxnId="{97AA4F57-388D-4E0F-9EC5-587E03777689}">
      <dgm:prSet/>
      <dgm:spPr/>
      <dgm:t>
        <a:bodyPr/>
        <a:lstStyle/>
        <a:p>
          <a:endParaRPr lang="pl-PL"/>
        </a:p>
      </dgm:t>
    </dgm:pt>
    <dgm:pt modelId="{C24410FE-E4D3-45B6-B082-06382DDABAC2}" type="pres">
      <dgm:prSet presAssocID="{987A5E53-08D0-4A0F-8DBE-57615B51B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F2497C-6A6B-449C-BB32-7C987DEBEE85}" type="pres">
      <dgm:prSet presAssocID="{DF3B2FB8-C8EB-47C9-9B1A-A7D5FCCACE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F1655-15C5-4784-B194-2C5595371C15}" type="pres">
      <dgm:prSet presAssocID="{DF3B2FB8-C8EB-47C9-9B1A-A7D5FCCACE7A}" presName="childText" presStyleLbl="revTx" presStyleIdx="0" presStyleCnt="1" custScaleX="99341" custScaleY="1494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9073C-19BE-47DB-BEA3-5743568A4640}" type="pres">
      <dgm:prSet presAssocID="{32E5BE3D-D649-45CB-A3D3-93A99EDD4B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E7735F-6A72-45DA-B3A2-B31CA362BE7E}" type="presOf" srcId="{C38D7547-5C59-4D01-996C-6285D6D8D53F}" destId="{2EBF1655-15C5-4784-B194-2C5595371C15}" srcOrd="0" destOrd="2" presId="urn:microsoft.com/office/officeart/2005/8/layout/vList2"/>
    <dgm:cxn modelId="{7C950B43-C387-416D-91C0-0D6A008EF44C}" type="presOf" srcId="{F619E32A-D444-410A-8E81-CA45CD436081}" destId="{2EBF1655-15C5-4784-B194-2C5595371C15}" srcOrd="0" destOrd="3" presId="urn:microsoft.com/office/officeart/2005/8/layout/vList2"/>
    <dgm:cxn modelId="{56AAC643-B5B4-413D-92F2-6904E7107105}" type="presOf" srcId="{DF3B2FB8-C8EB-47C9-9B1A-A7D5FCCACE7A}" destId="{66F2497C-6A6B-449C-BB32-7C987DEBEE85}" srcOrd="0" destOrd="0" presId="urn:microsoft.com/office/officeart/2005/8/layout/vList2"/>
    <dgm:cxn modelId="{7F6560BE-5716-4B0B-8A33-86ACDEC281FB}" type="presOf" srcId="{A01EDBE8-C307-41E9-9F11-EFE4451CDCC1}" destId="{2EBF1655-15C5-4784-B194-2C5595371C15}" srcOrd="0" destOrd="0" presId="urn:microsoft.com/office/officeart/2005/8/layout/vList2"/>
    <dgm:cxn modelId="{E80E54C6-6C80-46C0-9350-4CBC5DD3FE34}" srcId="{DF3B2FB8-C8EB-47C9-9B1A-A7D5FCCACE7A}" destId="{A01EDBE8-C307-41E9-9F11-EFE4451CDCC1}" srcOrd="0" destOrd="0" parTransId="{357F0389-64F2-489E-8E32-9B97C54CB5C1}" sibTransId="{D1BA07E1-522E-45F3-AE13-B2320DD9F696}"/>
    <dgm:cxn modelId="{CC5CFBD3-E161-4975-9540-F6BA9A4BE939}" type="presOf" srcId="{972727C3-1121-4559-AD6F-BDCB498CE4CD}" destId="{2EBF1655-15C5-4784-B194-2C5595371C15}" srcOrd="0" destOrd="1" presId="urn:microsoft.com/office/officeart/2005/8/layout/vList2"/>
    <dgm:cxn modelId="{1185D835-A06E-437E-8D24-0600B2965685}" srcId="{987A5E53-08D0-4A0F-8DBE-57615B51B46E}" destId="{DF3B2FB8-C8EB-47C9-9B1A-A7D5FCCACE7A}" srcOrd="0" destOrd="0" parTransId="{DF6BE412-CC57-4202-923A-72EBDFA40E82}" sibTransId="{4E43C796-EB9C-49AD-AF1B-622E9CD58929}"/>
    <dgm:cxn modelId="{2E5234AF-A51C-425A-8A18-C90F7327DD5A}" type="presOf" srcId="{5D55CA2C-CEA2-4ABF-92AE-D7AED20F8FF0}" destId="{2EBF1655-15C5-4784-B194-2C5595371C15}" srcOrd="0" destOrd="4" presId="urn:microsoft.com/office/officeart/2005/8/layout/vList2"/>
    <dgm:cxn modelId="{CE651ACA-1A1E-40C5-88AF-3CC887878617}" srcId="{DF3B2FB8-C8EB-47C9-9B1A-A7D5FCCACE7A}" destId="{972727C3-1121-4559-AD6F-BDCB498CE4CD}" srcOrd="1" destOrd="0" parTransId="{9A9D12C9-2DAC-4B70-A338-5EE32506D98D}" sibTransId="{F55F9ACE-9820-4B53-9F09-D448FE7D13FA}"/>
    <dgm:cxn modelId="{32BA531C-E307-435A-861E-1E9887905A43}" type="presOf" srcId="{32E5BE3D-D649-45CB-A3D3-93A99EDD4B02}" destId="{E229073C-19BE-47DB-BEA3-5743568A4640}" srcOrd="0" destOrd="0" presId="urn:microsoft.com/office/officeart/2005/8/layout/vList2"/>
    <dgm:cxn modelId="{484FF6D0-F2E2-4BAB-A700-033B4FCBFA5E}" srcId="{987A5E53-08D0-4A0F-8DBE-57615B51B46E}" destId="{32E5BE3D-D649-45CB-A3D3-93A99EDD4B02}" srcOrd="1" destOrd="0" parTransId="{20F40AEE-7B36-414E-BC3D-6D05FD04DD27}" sibTransId="{2CC0DD6C-B4A0-4AC3-84F0-11FAF5CC614A}"/>
    <dgm:cxn modelId="{00FA518F-7209-47F1-93EC-D70F50619D18}" srcId="{DF3B2FB8-C8EB-47C9-9B1A-A7D5FCCACE7A}" destId="{F619E32A-D444-410A-8E81-CA45CD436081}" srcOrd="3" destOrd="0" parTransId="{529DCD66-2D16-47A2-949D-64E37C6A9F07}" sibTransId="{39F337E7-72B3-4B65-99D2-9D6ADF18203E}"/>
    <dgm:cxn modelId="{E1A114E5-93C4-4D37-BD96-387820B20126}" srcId="{DF3B2FB8-C8EB-47C9-9B1A-A7D5FCCACE7A}" destId="{C38D7547-5C59-4D01-996C-6285D6D8D53F}" srcOrd="2" destOrd="0" parTransId="{C2428CB5-8F3B-4ACF-A579-461C401E2192}" sibTransId="{3AC68821-D06D-446E-80AD-1950EC2D3050}"/>
    <dgm:cxn modelId="{D3473384-9122-4CA2-83D6-38BD7BF69794}" type="presOf" srcId="{987A5E53-08D0-4A0F-8DBE-57615B51B46E}" destId="{C24410FE-E4D3-45B6-B082-06382DDABAC2}" srcOrd="0" destOrd="0" presId="urn:microsoft.com/office/officeart/2005/8/layout/vList2"/>
    <dgm:cxn modelId="{97AA4F57-388D-4E0F-9EC5-587E03777689}" srcId="{DF3B2FB8-C8EB-47C9-9B1A-A7D5FCCACE7A}" destId="{5D55CA2C-CEA2-4ABF-92AE-D7AED20F8FF0}" srcOrd="4" destOrd="0" parTransId="{2165FB47-B664-4386-BCAB-2AF36495EAE1}" sibTransId="{B516A830-FFB5-4C80-BFB1-604D9B585AD0}"/>
    <dgm:cxn modelId="{A5E60C8E-3D44-4260-9BD4-11AF07E95184}" type="presParOf" srcId="{C24410FE-E4D3-45B6-B082-06382DDABAC2}" destId="{66F2497C-6A6B-449C-BB32-7C987DEBEE85}" srcOrd="0" destOrd="0" presId="urn:microsoft.com/office/officeart/2005/8/layout/vList2"/>
    <dgm:cxn modelId="{D596C23E-29F4-4ED6-BADD-BD9ED52DF7C6}" type="presParOf" srcId="{C24410FE-E4D3-45B6-B082-06382DDABAC2}" destId="{2EBF1655-15C5-4784-B194-2C5595371C15}" srcOrd="1" destOrd="0" presId="urn:microsoft.com/office/officeart/2005/8/layout/vList2"/>
    <dgm:cxn modelId="{047A38C9-4C88-48BC-83A5-BE283D280CCC}" type="presParOf" srcId="{C24410FE-E4D3-45B6-B082-06382DDABAC2}" destId="{E229073C-19BE-47DB-BEA3-5743568A46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A5E53-08D0-4A0F-8DBE-57615B51B46E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F3B2FB8-C8EB-47C9-9B1A-A7D5FCCACE7A}">
      <dgm:prSet phldrT="[Tekst]" custT="1"/>
      <dgm:spPr/>
      <dgm:t>
        <a:bodyPr/>
        <a:lstStyle/>
        <a:p>
          <a:r>
            <a:rPr lang="pl-PL" sz="4000" dirty="0" smtClean="0"/>
            <a:t>Alokacja UE dla Mazowsza:</a:t>
          </a:r>
          <a:endParaRPr lang="pl-PL" sz="4000" dirty="0"/>
        </a:p>
      </dgm:t>
    </dgm:pt>
    <dgm:pt modelId="{DF6BE412-CC57-4202-923A-72EBDFA40E82}" type="parTrans" cxnId="{1185D835-A06E-437E-8D24-0600B2965685}">
      <dgm:prSet/>
      <dgm:spPr/>
      <dgm:t>
        <a:bodyPr/>
        <a:lstStyle/>
        <a:p>
          <a:endParaRPr lang="pl-PL"/>
        </a:p>
      </dgm:t>
    </dgm:pt>
    <dgm:pt modelId="{4E43C796-EB9C-49AD-AF1B-622E9CD58929}" type="sibTrans" cxnId="{1185D835-A06E-437E-8D24-0600B2965685}">
      <dgm:prSet/>
      <dgm:spPr/>
      <dgm:t>
        <a:bodyPr/>
        <a:lstStyle/>
        <a:p>
          <a:endParaRPr lang="pl-PL"/>
        </a:p>
      </dgm:t>
    </dgm:pt>
    <dgm:pt modelId="{A01EDBE8-C307-41E9-9F11-EFE4451CDCC1}">
      <dgm:prSet phldrT="[Tekst]" custT="1"/>
      <dgm:spPr/>
      <dgm:t>
        <a:bodyPr/>
        <a:lstStyle/>
        <a:p>
          <a:r>
            <a:rPr lang="pl-PL" sz="2000" u="sng" dirty="0" smtClean="0"/>
            <a:t>Oś I POWER </a:t>
          </a:r>
          <a:r>
            <a:rPr lang="pl-PL" sz="2000" i="1" u="sng" dirty="0" smtClean="0"/>
            <a:t>Osoby młode na rynku pracy</a:t>
          </a:r>
          <a:r>
            <a:rPr lang="pl-PL" sz="2000" u="sng" dirty="0" smtClean="0"/>
            <a:t>: 170 181 812 EUR</a:t>
          </a:r>
          <a:endParaRPr lang="pl-PL" sz="2000" u="sng" dirty="0"/>
        </a:p>
      </dgm:t>
    </dgm:pt>
    <dgm:pt modelId="{357F0389-64F2-489E-8E32-9B97C54CB5C1}" type="parTrans" cxnId="{E80E54C6-6C80-46C0-9350-4CBC5DD3FE34}">
      <dgm:prSet/>
      <dgm:spPr/>
      <dgm:t>
        <a:bodyPr/>
        <a:lstStyle/>
        <a:p>
          <a:endParaRPr lang="pl-PL"/>
        </a:p>
      </dgm:t>
    </dgm:pt>
    <dgm:pt modelId="{D1BA07E1-522E-45F3-AE13-B2320DD9F696}" type="sibTrans" cxnId="{E80E54C6-6C80-46C0-9350-4CBC5DD3FE34}">
      <dgm:prSet/>
      <dgm:spPr/>
      <dgm:t>
        <a:bodyPr/>
        <a:lstStyle/>
        <a:p>
          <a:endParaRPr lang="pl-PL"/>
        </a:p>
      </dgm:t>
    </dgm:pt>
    <dgm:pt modelId="{32E5BE3D-D649-45CB-A3D3-93A99EDD4B02}">
      <dgm:prSet custT="1"/>
      <dgm:spPr/>
      <dgm:t>
        <a:bodyPr/>
        <a:lstStyle/>
        <a:p>
          <a:pPr>
            <a:tabLst/>
          </a:pPr>
          <a:r>
            <a:rPr lang="pl-PL" sz="2800" dirty="0" smtClean="0"/>
            <a:t>SUMA*: 576 679 174,00 EUR</a:t>
          </a:r>
        </a:p>
        <a:p>
          <a:pPr>
            <a:tabLst/>
          </a:pPr>
          <a:r>
            <a:rPr lang="pl-PL" sz="900" dirty="0" smtClean="0"/>
            <a:t>* Na podstawie: Plan finansowy POWER 2014-2020, str. 231</a:t>
          </a:r>
          <a:endParaRPr lang="pl-PL" sz="900" dirty="0"/>
        </a:p>
      </dgm:t>
    </dgm:pt>
    <dgm:pt modelId="{20F40AEE-7B36-414E-BC3D-6D05FD04DD27}" type="parTrans" cxnId="{484FF6D0-F2E2-4BAB-A700-033B4FCBFA5E}">
      <dgm:prSet/>
      <dgm:spPr/>
      <dgm:t>
        <a:bodyPr/>
        <a:lstStyle/>
        <a:p>
          <a:endParaRPr lang="pl-PL"/>
        </a:p>
      </dgm:t>
    </dgm:pt>
    <dgm:pt modelId="{2CC0DD6C-B4A0-4AC3-84F0-11FAF5CC614A}" type="sibTrans" cxnId="{484FF6D0-F2E2-4BAB-A700-033B4FCBFA5E}">
      <dgm:prSet/>
      <dgm:spPr/>
      <dgm:t>
        <a:bodyPr/>
        <a:lstStyle/>
        <a:p>
          <a:endParaRPr lang="pl-PL"/>
        </a:p>
      </dgm:t>
    </dgm:pt>
    <dgm:pt modelId="{C38D7547-5C59-4D01-996C-6285D6D8D53F}">
      <dgm:prSet custT="1"/>
      <dgm:spPr/>
      <dgm:t>
        <a:bodyPr/>
        <a:lstStyle/>
        <a:p>
          <a:r>
            <a:rPr lang="pl-PL" sz="2000" u="sng" dirty="0" smtClean="0"/>
            <a:t>Oś IV POWER </a:t>
          </a:r>
          <a:r>
            <a:rPr lang="pl-PL" sz="2000" i="1" u="sng" dirty="0" smtClean="0"/>
            <a:t>Innowacje społeczne i współpraca ponadnarodowa</a:t>
          </a:r>
          <a:r>
            <a:rPr lang="pl-PL" sz="2000" u="sng" dirty="0" smtClean="0"/>
            <a:t>: 91 157 111 EUR;</a:t>
          </a:r>
          <a:endParaRPr lang="pl-PL" sz="2000" u="sng" dirty="0"/>
        </a:p>
      </dgm:t>
    </dgm:pt>
    <dgm:pt modelId="{3AC68821-D06D-446E-80AD-1950EC2D3050}" type="sibTrans" cxnId="{E1A114E5-93C4-4D37-BD96-387820B20126}">
      <dgm:prSet/>
      <dgm:spPr/>
      <dgm:t>
        <a:bodyPr/>
        <a:lstStyle/>
        <a:p>
          <a:endParaRPr lang="pl-PL"/>
        </a:p>
      </dgm:t>
    </dgm:pt>
    <dgm:pt modelId="{C2428CB5-8F3B-4ACF-A579-461C401E2192}" type="parTrans" cxnId="{E1A114E5-93C4-4D37-BD96-387820B20126}">
      <dgm:prSet/>
      <dgm:spPr/>
      <dgm:t>
        <a:bodyPr/>
        <a:lstStyle/>
        <a:p>
          <a:endParaRPr lang="pl-PL"/>
        </a:p>
      </dgm:t>
    </dgm:pt>
    <dgm:pt modelId="{972727C3-1121-4559-AD6F-BDCB498CE4CD}">
      <dgm:prSet phldrT="[Tekst]" custT="1"/>
      <dgm:spPr/>
      <dgm:t>
        <a:bodyPr/>
        <a:lstStyle/>
        <a:p>
          <a:r>
            <a:rPr lang="pl-PL" sz="2000" u="none" dirty="0" smtClean="0"/>
            <a:t>Oś III POWER </a:t>
          </a:r>
          <a:r>
            <a:rPr lang="pl-PL" sz="2000" i="1" u="none" dirty="0" smtClean="0"/>
            <a:t>Szkolnictwo wyższe dla gospodarki i rozwoju</a:t>
          </a:r>
          <a:r>
            <a:rPr lang="pl-PL" sz="2000" u="none" dirty="0" smtClean="0"/>
            <a:t>: 143 554 576 EUR;</a:t>
          </a:r>
          <a:endParaRPr lang="pl-PL" sz="2000" u="none" dirty="0"/>
        </a:p>
      </dgm:t>
    </dgm:pt>
    <dgm:pt modelId="{F55F9ACE-9820-4B53-9F09-D448FE7D13FA}" type="sibTrans" cxnId="{CE651ACA-1A1E-40C5-88AF-3CC887878617}">
      <dgm:prSet/>
      <dgm:spPr/>
      <dgm:t>
        <a:bodyPr/>
        <a:lstStyle/>
        <a:p>
          <a:endParaRPr lang="pl-PL"/>
        </a:p>
      </dgm:t>
    </dgm:pt>
    <dgm:pt modelId="{9A9D12C9-2DAC-4B70-A338-5EE32506D98D}" type="parTrans" cxnId="{CE651ACA-1A1E-40C5-88AF-3CC887878617}">
      <dgm:prSet/>
      <dgm:spPr/>
      <dgm:t>
        <a:bodyPr/>
        <a:lstStyle/>
        <a:p>
          <a:endParaRPr lang="pl-PL"/>
        </a:p>
      </dgm:t>
    </dgm:pt>
    <dgm:pt modelId="{530AD186-0086-45BF-BDAD-FD3B1E7C98B1}">
      <dgm:prSet phldrT="[Tekst]" custT="1"/>
      <dgm:spPr/>
      <dgm:t>
        <a:bodyPr/>
        <a:lstStyle/>
        <a:p>
          <a:r>
            <a:rPr lang="pl-PL" sz="2000" u="sng" dirty="0" smtClean="0"/>
            <a:t>Oś II POWER </a:t>
          </a:r>
          <a:r>
            <a:rPr lang="pl-PL" sz="2000" i="1" u="sng" dirty="0" smtClean="0"/>
            <a:t>Efektywne polityki publiczne dla rynku pracy, gospodarki i edukacji</a:t>
          </a:r>
          <a:r>
            <a:rPr lang="pl-PL" sz="2000" u="sng" dirty="0" smtClean="0"/>
            <a:t>: 100 528 334 EUR;</a:t>
          </a:r>
          <a:endParaRPr lang="pl-PL" sz="2000" u="sng" dirty="0"/>
        </a:p>
      </dgm:t>
    </dgm:pt>
    <dgm:pt modelId="{3E8C4598-A10E-409B-85A6-5A9D1664B096}" type="sibTrans" cxnId="{98BB9F45-4E3F-4765-9680-E271E411B7B8}">
      <dgm:prSet/>
      <dgm:spPr/>
      <dgm:t>
        <a:bodyPr/>
        <a:lstStyle/>
        <a:p>
          <a:endParaRPr lang="pl-PL"/>
        </a:p>
      </dgm:t>
    </dgm:pt>
    <dgm:pt modelId="{8DE812B6-AB32-4112-BCDB-FDBCB9C3B622}" type="parTrans" cxnId="{98BB9F45-4E3F-4765-9680-E271E411B7B8}">
      <dgm:prSet/>
      <dgm:spPr/>
      <dgm:t>
        <a:bodyPr/>
        <a:lstStyle/>
        <a:p>
          <a:endParaRPr lang="pl-PL"/>
        </a:p>
      </dgm:t>
    </dgm:pt>
    <dgm:pt modelId="{95AC2282-6CCB-4C66-8489-BB8E7755434B}">
      <dgm:prSet custT="1"/>
      <dgm:spPr/>
      <dgm:t>
        <a:bodyPr/>
        <a:lstStyle/>
        <a:p>
          <a:r>
            <a:rPr lang="pl-PL" sz="2000" u="sng" dirty="0" smtClean="0"/>
            <a:t>Oś V POWER </a:t>
          </a:r>
          <a:r>
            <a:rPr lang="pl-PL" sz="2000" i="1" u="sng" dirty="0" smtClean="0"/>
            <a:t>Wsparcie dla obszaru zdrowia</a:t>
          </a:r>
          <a:r>
            <a:rPr lang="pl-PL" sz="2000" u="sng" dirty="0" smtClean="0"/>
            <a:t>: 40 932 094 EUR;</a:t>
          </a:r>
          <a:endParaRPr lang="pl-PL" sz="2000" u="sng" dirty="0"/>
        </a:p>
      </dgm:t>
    </dgm:pt>
    <dgm:pt modelId="{44F7EAF9-1016-49B4-B98A-6B17AB0BAB6E}" type="parTrans" cxnId="{8E733CE1-8629-472C-8C84-25A81399AE43}">
      <dgm:prSet/>
      <dgm:spPr/>
      <dgm:t>
        <a:bodyPr/>
        <a:lstStyle/>
        <a:p>
          <a:endParaRPr lang="pl-PL"/>
        </a:p>
      </dgm:t>
    </dgm:pt>
    <dgm:pt modelId="{2699897C-3737-4CF9-A74B-48A160398BDF}" type="sibTrans" cxnId="{8E733CE1-8629-472C-8C84-25A81399AE43}">
      <dgm:prSet/>
      <dgm:spPr/>
      <dgm:t>
        <a:bodyPr/>
        <a:lstStyle/>
        <a:p>
          <a:endParaRPr lang="pl-PL"/>
        </a:p>
      </dgm:t>
    </dgm:pt>
    <dgm:pt modelId="{74A07E77-6917-480A-9677-835EEC281B04}">
      <dgm:prSet custT="1"/>
      <dgm:spPr/>
      <dgm:t>
        <a:bodyPr/>
        <a:lstStyle/>
        <a:p>
          <a:r>
            <a:rPr lang="pl-PL" sz="2000" u="sng" dirty="0" smtClean="0"/>
            <a:t>Oś VI POWER </a:t>
          </a:r>
          <a:r>
            <a:rPr lang="pl-PL" sz="2000" i="1" u="sng" dirty="0" smtClean="0"/>
            <a:t>Pomoc Techniczna</a:t>
          </a:r>
          <a:r>
            <a:rPr lang="pl-PL" sz="2000" u="sng" dirty="0" smtClean="0"/>
            <a:t>: 22 305  247 EUR.</a:t>
          </a:r>
          <a:endParaRPr lang="pl-PL" sz="2000" u="sng" dirty="0"/>
        </a:p>
      </dgm:t>
    </dgm:pt>
    <dgm:pt modelId="{9A1A43DF-1187-4157-A74B-81CEC708AF45}" type="parTrans" cxnId="{C1C7ED24-A907-44BC-BB02-AB63D6106CFC}">
      <dgm:prSet/>
      <dgm:spPr/>
      <dgm:t>
        <a:bodyPr/>
        <a:lstStyle/>
        <a:p>
          <a:endParaRPr lang="pl-PL"/>
        </a:p>
      </dgm:t>
    </dgm:pt>
    <dgm:pt modelId="{8DCE1809-E6B9-458B-A504-A987510A0B25}" type="sibTrans" cxnId="{C1C7ED24-A907-44BC-BB02-AB63D6106CFC}">
      <dgm:prSet/>
      <dgm:spPr/>
      <dgm:t>
        <a:bodyPr/>
        <a:lstStyle/>
        <a:p>
          <a:endParaRPr lang="pl-PL"/>
        </a:p>
      </dgm:t>
    </dgm:pt>
    <dgm:pt modelId="{C24410FE-E4D3-45B6-B082-06382DDABAC2}" type="pres">
      <dgm:prSet presAssocID="{987A5E53-08D0-4A0F-8DBE-57615B51B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F2497C-6A6B-449C-BB32-7C987DEBEE85}" type="pres">
      <dgm:prSet presAssocID="{DF3B2FB8-C8EB-47C9-9B1A-A7D5FCCACE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F1655-15C5-4784-B194-2C5595371C15}" type="pres">
      <dgm:prSet presAssocID="{DF3B2FB8-C8EB-47C9-9B1A-A7D5FCCACE7A}" presName="childText" presStyleLbl="revTx" presStyleIdx="0" presStyleCnt="1" custScaleY="1065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9073C-19BE-47DB-BEA3-5743568A4640}" type="pres">
      <dgm:prSet presAssocID="{32E5BE3D-D649-45CB-A3D3-93A99EDD4B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ACFF37-A513-4655-8938-D403731E6732}" type="presOf" srcId="{DF3B2FB8-C8EB-47C9-9B1A-A7D5FCCACE7A}" destId="{66F2497C-6A6B-449C-BB32-7C987DEBEE85}" srcOrd="0" destOrd="0" presId="urn:microsoft.com/office/officeart/2005/8/layout/vList2"/>
    <dgm:cxn modelId="{8E733CE1-8629-472C-8C84-25A81399AE43}" srcId="{DF3B2FB8-C8EB-47C9-9B1A-A7D5FCCACE7A}" destId="{95AC2282-6CCB-4C66-8489-BB8E7755434B}" srcOrd="4" destOrd="0" parTransId="{44F7EAF9-1016-49B4-B98A-6B17AB0BAB6E}" sibTransId="{2699897C-3737-4CF9-A74B-48A160398BDF}"/>
    <dgm:cxn modelId="{04CBB81C-2E24-447E-B55B-C0D328517D58}" type="presOf" srcId="{74A07E77-6917-480A-9677-835EEC281B04}" destId="{2EBF1655-15C5-4784-B194-2C5595371C15}" srcOrd="0" destOrd="5" presId="urn:microsoft.com/office/officeart/2005/8/layout/vList2"/>
    <dgm:cxn modelId="{98BB9F45-4E3F-4765-9680-E271E411B7B8}" srcId="{DF3B2FB8-C8EB-47C9-9B1A-A7D5FCCACE7A}" destId="{530AD186-0086-45BF-BDAD-FD3B1E7C98B1}" srcOrd="1" destOrd="0" parTransId="{8DE812B6-AB32-4112-BCDB-FDBCB9C3B622}" sibTransId="{3E8C4598-A10E-409B-85A6-5A9D1664B096}"/>
    <dgm:cxn modelId="{E80E54C6-6C80-46C0-9350-4CBC5DD3FE34}" srcId="{DF3B2FB8-C8EB-47C9-9B1A-A7D5FCCACE7A}" destId="{A01EDBE8-C307-41E9-9F11-EFE4451CDCC1}" srcOrd="0" destOrd="0" parTransId="{357F0389-64F2-489E-8E32-9B97C54CB5C1}" sibTransId="{D1BA07E1-522E-45F3-AE13-B2320DD9F696}"/>
    <dgm:cxn modelId="{AB990BC0-5F9B-4242-8BA8-3F50840718EC}" type="presOf" srcId="{530AD186-0086-45BF-BDAD-FD3B1E7C98B1}" destId="{2EBF1655-15C5-4784-B194-2C5595371C15}" srcOrd="0" destOrd="1" presId="urn:microsoft.com/office/officeart/2005/8/layout/vList2"/>
    <dgm:cxn modelId="{1185D835-A06E-437E-8D24-0600B2965685}" srcId="{987A5E53-08D0-4A0F-8DBE-57615B51B46E}" destId="{DF3B2FB8-C8EB-47C9-9B1A-A7D5FCCACE7A}" srcOrd="0" destOrd="0" parTransId="{DF6BE412-CC57-4202-923A-72EBDFA40E82}" sibTransId="{4E43C796-EB9C-49AD-AF1B-622E9CD58929}"/>
    <dgm:cxn modelId="{064648B1-7F0E-4970-9BC9-2DA39EBBC0D7}" type="presOf" srcId="{972727C3-1121-4559-AD6F-BDCB498CE4CD}" destId="{2EBF1655-15C5-4784-B194-2C5595371C15}" srcOrd="0" destOrd="2" presId="urn:microsoft.com/office/officeart/2005/8/layout/vList2"/>
    <dgm:cxn modelId="{CE651ACA-1A1E-40C5-88AF-3CC887878617}" srcId="{DF3B2FB8-C8EB-47C9-9B1A-A7D5FCCACE7A}" destId="{972727C3-1121-4559-AD6F-BDCB498CE4CD}" srcOrd="2" destOrd="0" parTransId="{9A9D12C9-2DAC-4B70-A338-5EE32506D98D}" sibTransId="{F55F9ACE-9820-4B53-9F09-D448FE7D13FA}"/>
    <dgm:cxn modelId="{484FF6D0-F2E2-4BAB-A700-033B4FCBFA5E}" srcId="{987A5E53-08D0-4A0F-8DBE-57615B51B46E}" destId="{32E5BE3D-D649-45CB-A3D3-93A99EDD4B02}" srcOrd="1" destOrd="0" parTransId="{20F40AEE-7B36-414E-BC3D-6D05FD04DD27}" sibTransId="{2CC0DD6C-B4A0-4AC3-84F0-11FAF5CC614A}"/>
    <dgm:cxn modelId="{E1A114E5-93C4-4D37-BD96-387820B20126}" srcId="{DF3B2FB8-C8EB-47C9-9B1A-A7D5FCCACE7A}" destId="{C38D7547-5C59-4D01-996C-6285D6D8D53F}" srcOrd="3" destOrd="0" parTransId="{C2428CB5-8F3B-4ACF-A579-461C401E2192}" sibTransId="{3AC68821-D06D-446E-80AD-1950EC2D3050}"/>
    <dgm:cxn modelId="{E9048325-1B38-4226-87D5-455B4120B9F5}" type="presOf" srcId="{32E5BE3D-D649-45CB-A3D3-93A99EDD4B02}" destId="{E229073C-19BE-47DB-BEA3-5743568A4640}" srcOrd="0" destOrd="0" presId="urn:microsoft.com/office/officeart/2005/8/layout/vList2"/>
    <dgm:cxn modelId="{16771B2C-55AC-491D-A4F6-E5D99190A6E6}" type="presOf" srcId="{95AC2282-6CCB-4C66-8489-BB8E7755434B}" destId="{2EBF1655-15C5-4784-B194-2C5595371C15}" srcOrd="0" destOrd="4" presId="urn:microsoft.com/office/officeart/2005/8/layout/vList2"/>
    <dgm:cxn modelId="{90FF7FD9-D2DB-46BE-8862-A6454959D5DE}" type="presOf" srcId="{C38D7547-5C59-4D01-996C-6285D6D8D53F}" destId="{2EBF1655-15C5-4784-B194-2C5595371C15}" srcOrd="0" destOrd="3" presId="urn:microsoft.com/office/officeart/2005/8/layout/vList2"/>
    <dgm:cxn modelId="{C1C7ED24-A907-44BC-BB02-AB63D6106CFC}" srcId="{DF3B2FB8-C8EB-47C9-9B1A-A7D5FCCACE7A}" destId="{74A07E77-6917-480A-9677-835EEC281B04}" srcOrd="5" destOrd="0" parTransId="{9A1A43DF-1187-4157-A74B-81CEC708AF45}" sibTransId="{8DCE1809-E6B9-458B-A504-A987510A0B25}"/>
    <dgm:cxn modelId="{6FA7ED20-658B-46DB-9FBB-01BBE192E218}" type="presOf" srcId="{987A5E53-08D0-4A0F-8DBE-57615B51B46E}" destId="{C24410FE-E4D3-45B6-B082-06382DDABAC2}" srcOrd="0" destOrd="0" presId="urn:microsoft.com/office/officeart/2005/8/layout/vList2"/>
    <dgm:cxn modelId="{C3A50C5A-0E6D-4B3E-B147-039AC7B28EDD}" type="presOf" srcId="{A01EDBE8-C307-41E9-9F11-EFE4451CDCC1}" destId="{2EBF1655-15C5-4784-B194-2C5595371C15}" srcOrd="0" destOrd="0" presId="urn:microsoft.com/office/officeart/2005/8/layout/vList2"/>
    <dgm:cxn modelId="{D2C4C66A-8863-4B3E-AE6E-161636FAB51C}" type="presParOf" srcId="{C24410FE-E4D3-45B6-B082-06382DDABAC2}" destId="{66F2497C-6A6B-449C-BB32-7C987DEBEE85}" srcOrd="0" destOrd="0" presId="urn:microsoft.com/office/officeart/2005/8/layout/vList2"/>
    <dgm:cxn modelId="{AA701362-8163-43F7-9BF6-4984BBBE052F}" type="presParOf" srcId="{C24410FE-E4D3-45B6-B082-06382DDABAC2}" destId="{2EBF1655-15C5-4784-B194-2C5595371C15}" srcOrd="1" destOrd="0" presId="urn:microsoft.com/office/officeart/2005/8/layout/vList2"/>
    <dgm:cxn modelId="{28D13B6F-5BBF-411D-8876-345D2537163C}" type="presParOf" srcId="{C24410FE-E4D3-45B6-B082-06382DDABAC2}" destId="{E229073C-19BE-47DB-BEA3-5743568A46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7A5E53-08D0-4A0F-8DBE-57615B51B46E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DF3B2FB8-C8EB-47C9-9B1A-A7D5FCCACE7A}">
      <dgm:prSet phldrT="[Tekst]" custT="1"/>
      <dgm:spPr/>
      <dgm:t>
        <a:bodyPr/>
        <a:lstStyle/>
        <a:p>
          <a:r>
            <a:rPr lang="pl-PL" sz="4000" dirty="0" smtClean="0"/>
            <a:t>Alokacja UE dla Mazowsza:</a:t>
          </a:r>
          <a:endParaRPr lang="pl-PL" sz="4000" dirty="0"/>
        </a:p>
      </dgm:t>
    </dgm:pt>
    <dgm:pt modelId="{DF6BE412-CC57-4202-923A-72EBDFA40E82}" type="parTrans" cxnId="{1185D835-A06E-437E-8D24-0600B2965685}">
      <dgm:prSet/>
      <dgm:spPr/>
      <dgm:t>
        <a:bodyPr/>
        <a:lstStyle/>
        <a:p>
          <a:endParaRPr lang="pl-PL"/>
        </a:p>
      </dgm:t>
    </dgm:pt>
    <dgm:pt modelId="{4E43C796-EB9C-49AD-AF1B-622E9CD58929}" type="sibTrans" cxnId="{1185D835-A06E-437E-8D24-0600B2965685}">
      <dgm:prSet/>
      <dgm:spPr/>
      <dgm:t>
        <a:bodyPr/>
        <a:lstStyle/>
        <a:p>
          <a:endParaRPr lang="pl-PL"/>
        </a:p>
      </dgm:t>
    </dgm:pt>
    <dgm:pt modelId="{A01EDBE8-C307-41E9-9F11-EFE4451CDCC1}">
      <dgm:prSet phldrT="[Tekst]" custT="1"/>
      <dgm:spPr/>
      <dgm:t>
        <a:bodyPr/>
        <a:lstStyle/>
        <a:p>
          <a:pPr marL="171450" indent="0"/>
          <a:r>
            <a:rPr lang="pl-PL" sz="2000" u="none" dirty="0" smtClean="0"/>
            <a:t>Oś I POIR </a:t>
          </a:r>
          <a:r>
            <a:rPr lang="pl-PL" sz="2000" i="1" u="none" dirty="0" smtClean="0"/>
            <a:t>Wsparcie prowadzenia prac B+R przez przedsiębiorstw : </a:t>
          </a:r>
          <a:r>
            <a:rPr lang="pl-PL" sz="2000" u="none" dirty="0" smtClean="0"/>
            <a:t>370 190 132,00 EUR;</a:t>
          </a:r>
          <a:endParaRPr lang="pl-PL" sz="2000" u="none" dirty="0"/>
        </a:p>
      </dgm:t>
    </dgm:pt>
    <dgm:pt modelId="{357F0389-64F2-489E-8E32-9B97C54CB5C1}" type="parTrans" cxnId="{E80E54C6-6C80-46C0-9350-4CBC5DD3FE34}">
      <dgm:prSet/>
      <dgm:spPr/>
      <dgm:t>
        <a:bodyPr/>
        <a:lstStyle/>
        <a:p>
          <a:endParaRPr lang="pl-PL"/>
        </a:p>
      </dgm:t>
    </dgm:pt>
    <dgm:pt modelId="{D1BA07E1-522E-45F3-AE13-B2320DD9F696}" type="sibTrans" cxnId="{E80E54C6-6C80-46C0-9350-4CBC5DD3FE34}">
      <dgm:prSet/>
      <dgm:spPr/>
      <dgm:t>
        <a:bodyPr/>
        <a:lstStyle/>
        <a:p>
          <a:endParaRPr lang="pl-PL"/>
        </a:p>
      </dgm:t>
    </dgm:pt>
    <dgm:pt modelId="{32E5BE3D-D649-45CB-A3D3-93A99EDD4B02}">
      <dgm:prSet custT="1"/>
      <dgm:spPr/>
      <dgm:t>
        <a:bodyPr/>
        <a:lstStyle/>
        <a:p>
          <a:pPr>
            <a:tabLst/>
          </a:pPr>
          <a:r>
            <a:rPr lang="pl-PL" sz="2800" dirty="0" smtClean="0"/>
            <a:t>SUMA*: 759 363 632,00 EUR</a:t>
          </a:r>
        </a:p>
        <a:p>
          <a:pPr>
            <a:tabLst/>
          </a:pPr>
          <a:r>
            <a:rPr lang="pl-PL" sz="900" dirty="0" smtClean="0"/>
            <a:t>* Na podstawie: Plan finansowy POIR 2014-2020, str. 138-139</a:t>
          </a:r>
          <a:endParaRPr lang="pl-PL" sz="900" dirty="0"/>
        </a:p>
      </dgm:t>
    </dgm:pt>
    <dgm:pt modelId="{20F40AEE-7B36-414E-BC3D-6D05FD04DD27}" type="parTrans" cxnId="{484FF6D0-F2E2-4BAB-A700-033B4FCBFA5E}">
      <dgm:prSet/>
      <dgm:spPr/>
      <dgm:t>
        <a:bodyPr/>
        <a:lstStyle/>
        <a:p>
          <a:endParaRPr lang="pl-PL"/>
        </a:p>
      </dgm:t>
    </dgm:pt>
    <dgm:pt modelId="{2CC0DD6C-B4A0-4AC3-84F0-11FAF5CC614A}" type="sibTrans" cxnId="{484FF6D0-F2E2-4BAB-A700-033B4FCBFA5E}">
      <dgm:prSet/>
      <dgm:spPr/>
      <dgm:t>
        <a:bodyPr/>
        <a:lstStyle/>
        <a:p>
          <a:endParaRPr lang="pl-PL"/>
        </a:p>
      </dgm:t>
    </dgm:pt>
    <dgm:pt modelId="{C38D7547-5C59-4D01-996C-6285D6D8D53F}">
      <dgm:prSet custT="1"/>
      <dgm:spPr/>
      <dgm:t>
        <a:bodyPr/>
        <a:lstStyle/>
        <a:p>
          <a:pPr marL="171450" indent="0"/>
          <a:r>
            <a:rPr lang="pl-PL" sz="2000" u="none" dirty="0" smtClean="0"/>
            <a:t>Oś IV POIR Z</a:t>
          </a:r>
          <a:r>
            <a:rPr lang="pl-PL" sz="2000" i="1" u="none" dirty="0" smtClean="0"/>
            <a:t>większenie potencjału naukowo-badawczego</a:t>
          </a:r>
          <a:r>
            <a:rPr lang="pl-PL" sz="2000" u="none" dirty="0" smtClean="0"/>
            <a:t>: 80 302 251,00 EUR;</a:t>
          </a:r>
          <a:endParaRPr lang="pl-PL" sz="2000" u="none" dirty="0"/>
        </a:p>
      </dgm:t>
    </dgm:pt>
    <dgm:pt modelId="{3AC68821-D06D-446E-80AD-1950EC2D3050}" type="sibTrans" cxnId="{E1A114E5-93C4-4D37-BD96-387820B20126}">
      <dgm:prSet/>
      <dgm:spPr/>
      <dgm:t>
        <a:bodyPr/>
        <a:lstStyle/>
        <a:p>
          <a:endParaRPr lang="pl-PL"/>
        </a:p>
      </dgm:t>
    </dgm:pt>
    <dgm:pt modelId="{C2428CB5-8F3B-4ACF-A579-461C401E2192}" type="parTrans" cxnId="{E1A114E5-93C4-4D37-BD96-387820B20126}">
      <dgm:prSet/>
      <dgm:spPr/>
      <dgm:t>
        <a:bodyPr/>
        <a:lstStyle/>
        <a:p>
          <a:endParaRPr lang="pl-PL"/>
        </a:p>
      </dgm:t>
    </dgm:pt>
    <dgm:pt modelId="{972727C3-1121-4559-AD6F-BDCB498CE4CD}">
      <dgm:prSet phldrT="[Tekst]" custT="1"/>
      <dgm:spPr/>
      <dgm:t>
        <a:bodyPr/>
        <a:lstStyle/>
        <a:p>
          <a:pPr marL="171450" indent="0"/>
          <a:r>
            <a:rPr lang="pl-PL" sz="2000" u="none" dirty="0" smtClean="0"/>
            <a:t>Oś III POIR </a:t>
          </a:r>
          <a:r>
            <a:rPr lang="pl-PL" sz="2000" i="1" u="none" dirty="0" smtClean="0"/>
            <a:t>Wsparcie innowacji w przedsiębiorstwach</a:t>
          </a:r>
          <a:r>
            <a:rPr lang="pl-PL" sz="2000" u="none" dirty="0" smtClean="0"/>
            <a:t>: 195 446 001,00 EUR;</a:t>
          </a:r>
          <a:endParaRPr lang="pl-PL" sz="2000" u="none" dirty="0"/>
        </a:p>
      </dgm:t>
    </dgm:pt>
    <dgm:pt modelId="{F55F9ACE-9820-4B53-9F09-D448FE7D13FA}" type="sibTrans" cxnId="{CE651ACA-1A1E-40C5-88AF-3CC887878617}">
      <dgm:prSet/>
      <dgm:spPr/>
      <dgm:t>
        <a:bodyPr/>
        <a:lstStyle/>
        <a:p>
          <a:endParaRPr lang="pl-PL"/>
        </a:p>
      </dgm:t>
    </dgm:pt>
    <dgm:pt modelId="{9A9D12C9-2DAC-4B70-A338-5EE32506D98D}" type="parTrans" cxnId="{CE651ACA-1A1E-40C5-88AF-3CC887878617}">
      <dgm:prSet/>
      <dgm:spPr/>
      <dgm:t>
        <a:bodyPr/>
        <a:lstStyle/>
        <a:p>
          <a:endParaRPr lang="pl-PL"/>
        </a:p>
      </dgm:t>
    </dgm:pt>
    <dgm:pt modelId="{530AD186-0086-45BF-BDAD-FD3B1E7C98B1}">
      <dgm:prSet phldrT="[Tekst]" custT="1"/>
      <dgm:spPr/>
      <dgm:t>
        <a:bodyPr/>
        <a:lstStyle/>
        <a:p>
          <a:pPr marL="271463" indent="-90488">
            <a:tabLst>
              <a:tab pos="271463" algn="l"/>
            </a:tabLst>
          </a:pPr>
          <a:r>
            <a:rPr lang="pl-PL" sz="2000" u="none" dirty="0" smtClean="0"/>
            <a:t>Oś II POIR </a:t>
          </a:r>
          <a:r>
            <a:rPr lang="pl-PL" sz="2000" i="1" u="none" dirty="0" smtClean="0"/>
            <a:t>Wsparcie otoczenia i potencjału przedsiębiorstw do prowadzenia działalności  B+R+I:</a:t>
          </a:r>
          <a:r>
            <a:rPr lang="pl-PL" sz="2000" u="none" dirty="0" smtClean="0"/>
            <a:t> 92 635 650,00 EUR;</a:t>
          </a:r>
          <a:endParaRPr lang="pl-PL" sz="2000" u="none" dirty="0"/>
        </a:p>
      </dgm:t>
    </dgm:pt>
    <dgm:pt modelId="{3E8C4598-A10E-409B-85A6-5A9D1664B096}" type="sibTrans" cxnId="{98BB9F45-4E3F-4765-9680-E271E411B7B8}">
      <dgm:prSet/>
      <dgm:spPr/>
      <dgm:t>
        <a:bodyPr/>
        <a:lstStyle/>
        <a:p>
          <a:endParaRPr lang="pl-PL"/>
        </a:p>
      </dgm:t>
    </dgm:pt>
    <dgm:pt modelId="{8DE812B6-AB32-4112-BCDB-FDBCB9C3B622}" type="parTrans" cxnId="{98BB9F45-4E3F-4765-9680-E271E411B7B8}">
      <dgm:prSet/>
      <dgm:spPr/>
      <dgm:t>
        <a:bodyPr/>
        <a:lstStyle/>
        <a:p>
          <a:endParaRPr lang="pl-PL"/>
        </a:p>
      </dgm:t>
    </dgm:pt>
    <dgm:pt modelId="{95AC2282-6CCB-4C66-8489-BB8E7755434B}">
      <dgm:prSet custT="1"/>
      <dgm:spPr/>
      <dgm:t>
        <a:bodyPr/>
        <a:lstStyle/>
        <a:p>
          <a:pPr marL="171450" indent="0"/>
          <a:r>
            <a:rPr lang="pl-PL" sz="2000" u="none" dirty="0" smtClean="0"/>
            <a:t>Oś V POIR </a:t>
          </a:r>
          <a:r>
            <a:rPr lang="pl-PL" sz="2000" i="1" u="none" dirty="0" smtClean="0"/>
            <a:t>Pomoc Techniczna</a:t>
          </a:r>
          <a:r>
            <a:rPr lang="pl-PL" sz="2000" u="none" dirty="0" smtClean="0"/>
            <a:t>: 20 789 598,00 EUR.</a:t>
          </a:r>
          <a:endParaRPr lang="pl-PL" sz="2000" u="none" dirty="0"/>
        </a:p>
      </dgm:t>
    </dgm:pt>
    <dgm:pt modelId="{44F7EAF9-1016-49B4-B98A-6B17AB0BAB6E}" type="parTrans" cxnId="{8E733CE1-8629-472C-8C84-25A81399AE43}">
      <dgm:prSet/>
      <dgm:spPr/>
      <dgm:t>
        <a:bodyPr/>
        <a:lstStyle/>
        <a:p>
          <a:endParaRPr lang="pl-PL"/>
        </a:p>
      </dgm:t>
    </dgm:pt>
    <dgm:pt modelId="{2699897C-3737-4CF9-A74B-48A160398BDF}" type="sibTrans" cxnId="{8E733CE1-8629-472C-8C84-25A81399AE43}">
      <dgm:prSet/>
      <dgm:spPr/>
      <dgm:t>
        <a:bodyPr/>
        <a:lstStyle/>
        <a:p>
          <a:endParaRPr lang="pl-PL"/>
        </a:p>
      </dgm:t>
    </dgm:pt>
    <dgm:pt modelId="{C24410FE-E4D3-45B6-B082-06382DDABAC2}" type="pres">
      <dgm:prSet presAssocID="{987A5E53-08D0-4A0F-8DBE-57615B51B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F2497C-6A6B-449C-BB32-7C987DEBEE85}" type="pres">
      <dgm:prSet presAssocID="{DF3B2FB8-C8EB-47C9-9B1A-A7D5FCCACE7A}" presName="parentText" presStyleLbl="node1" presStyleIdx="0" presStyleCnt="2" custScaleY="92686" custLinFactNeighborX="475" custLinFactNeighborY="-88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F1655-15C5-4784-B194-2C5595371C15}" type="pres">
      <dgm:prSet presAssocID="{DF3B2FB8-C8EB-47C9-9B1A-A7D5FCCACE7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9073C-19BE-47DB-BEA3-5743568A4640}" type="pres">
      <dgm:prSet presAssocID="{32E5BE3D-D649-45CB-A3D3-93A99EDD4B02}" presName="parentText" presStyleLbl="node1" presStyleIdx="1" presStyleCnt="2" custScaleY="579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9F4594-ADFB-407C-A8A5-7EF4EB67D196}" type="presOf" srcId="{972727C3-1121-4559-AD6F-BDCB498CE4CD}" destId="{2EBF1655-15C5-4784-B194-2C5595371C15}" srcOrd="0" destOrd="2" presId="urn:microsoft.com/office/officeart/2005/8/layout/vList2"/>
    <dgm:cxn modelId="{75E40D3F-727B-45D1-9EB7-9CD7F1E7BD41}" type="presOf" srcId="{32E5BE3D-D649-45CB-A3D3-93A99EDD4B02}" destId="{E229073C-19BE-47DB-BEA3-5743568A4640}" srcOrd="0" destOrd="0" presId="urn:microsoft.com/office/officeart/2005/8/layout/vList2"/>
    <dgm:cxn modelId="{F05F12FC-1D71-49E6-89E6-98A31E88DC7E}" type="presOf" srcId="{95AC2282-6CCB-4C66-8489-BB8E7755434B}" destId="{2EBF1655-15C5-4784-B194-2C5595371C15}" srcOrd="0" destOrd="4" presId="urn:microsoft.com/office/officeart/2005/8/layout/vList2"/>
    <dgm:cxn modelId="{3CBC26A8-2AD4-42BE-9196-40D135152D63}" type="presOf" srcId="{530AD186-0086-45BF-BDAD-FD3B1E7C98B1}" destId="{2EBF1655-15C5-4784-B194-2C5595371C15}" srcOrd="0" destOrd="1" presId="urn:microsoft.com/office/officeart/2005/8/layout/vList2"/>
    <dgm:cxn modelId="{8E733CE1-8629-472C-8C84-25A81399AE43}" srcId="{DF3B2FB8-C8EB-47C9-9B1A-A7D5FCCACE7A}" destId="{95AC2282-6CCB-4C66-8489-BB8E7755434B}" srcOrd="4" destOrd="0" parTransId="{44F7EAF9-1016-49B4-B98A-6B17AB0BAB6E}" sibTransId="{2699897C-3737-4CF9-A74B-48A160398BDF}"/>
    <dgm:cxn modelId="{5188C4AB-2D33-4551-9981-49EAC52C767E}" type="presOf" srcId="{987A5E53-08D0-4A0F-8DBE-57615B51B46E}" destId="{C24410FE-E4D3-45B6-B082-06382DDABAC2}" srcOrd="0" destOrd="0" presId="urn:microsoft.com/office/officeart/2005/8/layout/vList2"/>
    <dgm:cxn modelId="{DCDC2A0C-2F5F-49FC-81F3-C98B33DD3512}" type="presOf" srcId="{A01EDBE8-C307-41E9-9F11-EFE4451CDCC1}" destId="{2EBF1655-15C5-4784-B194-2C5595371C15}" srcOrd="0" destOrd="0" presId="urn:microsoft.com/office/officeart/2005/8/layout/vList2"/>
    <dgm:cxn modelId="{98BB9F45-4E3F-4765-9680-E271E411B7B8}" srcId="{DF3B2FB8-C8EB-47C9-9B1A-A7D5FCCACE7A}" destId="{530AD186-0086-45BF-BDAD-FD3B1E7C98B1}" srcOrd="1" destOrd="0" parTransId="{8DE812B6-AB32-4112-BCDB-FDBCB9C3B622}" sibTransId="{3E8C4598-A10E-409B-85A6-5A9D1664B096}"/>
    <dgm:cxn modelId="{E80E54C6-6C80-46C0-9350-4CBC5DD3FE34}" srcId="{DF3B2FB8-C8EB-47C9-9B1A-A7D5FCCACE7A}" destId="{A01EDBE8-C307-41E9-9F11-EFE4451CDCC1}" srcOrd="0" destOrd="0" parTransId="{357F0389-64F2-489E-8E32-9B97C54CB5C1}" sibTransId="{D1BA07E1-522E-45F3-AE13-B2320DD9F696}"/>
    <dgm:cxn modelId="{1185D835-A06E-437E-8D24-0600B2965685}" srcId="{987A5E53-08D0-4A0F-8DBE-57615B51B46E}" destId="{DF3B2FB8-C8EB-47C9-9B1A-A7D5FCCACE7A}" srcOrd="0" destOrd="0" parTransId="{DF6BE412-CC57-4202-923A-72EBDFA40E82}" sibTransId="{4E43C796-EB9C-49AD-AF1B-622E9CD58929}"/>
    <dgm:cxn modelId="{CE651ACA-1A1E-40C5-88AF-3CC887878617}" srcId="{DF3B2FB8-C8EB-47C9-9B1A-A7D5FCCACE7A}" destId="{972727C3-1121-4559-AD6F-BDCB498CE4CD}" srcOrd="2" destOrd="0" parTransId="{9A9D12C9-2DAC-4B70-A338-5EE32506D98D}" sibTransId="{F55F9ACE-9820-4B53-9F09-D448FE7D13FA}"/>
    <dgm:cxn modelId="{484FF6D0-F2E2-4BAB-A700-033B4FCBFA5E}" srcId="{987A5E53-08D0-4A0F-8DBE-57615B51B46E}" destId="{32E5BE3D-D649-45CB-A3D3-93A99EDD4B02}" srcOrd="1" destOrd="0" parTransId="{20F40AEE-7B36-414E-BC3D-6D05FD04DD27}" sibTransId="{2CC0DD6C-B4A0-4AC3-84F0-11FAF5CC614A}"/>
    <dgm:cxn modelId="{ED88F3DB-611D-47B1-ADCC-13CC97ADF6E5}" type="presOf" srcId="{DF3B2FB8-C8EB-47C9-9B1A-A7D5FCCACE7A}" destId="{66F2497C-6A6B-449C-BB32-7C987DEBEE85}" srcOrd="0" destOrd="0" presId="urn:microsoft.com/office/officeart/2005/8/layout/vList2"/>
    <dgm:cxn modelId="{E1A114E5-93C4-4D37-BD96-387820B20126}" srcId="{DF3B2FB8-C8EB-47C9-9B1A-A7D5FCCACE7A}" destId="{C38D7547-5C59-4D01-996C-6285D6D8D53F}" srcOrd="3" destOrd="0" parTransId="{C2428CB5-8F3B-4ACF-A579-461C401E2192}" sibTransId="{3AC68821-D06D-446E-80AD-1950EC2D3050}"/>
    <dgm:cxn modelId="{6508A67E-1ED3-45FC-9456-85F87506B613}" type="presOf" srcId="{C38D7547-5C59-4D01-996C-6285D6D8D53F}" destId="{2EBF1655-15C5-4784-B194-2C5595371C15}" srcOrd="0" destOrd="3" presId="urn:microsoft.com/office/officeart/2005/8/layout/vList2"/>
    <dgm:cxn modelId="{D1366C64-5AE9-4BE6-86CE-29AB15F62CAB}" type="presParOf" srcId="{C24410FE-E4D3-45B6-B082-06382DDABAC2}" destId="{66F2497C-6A6B-449C-BB32-7C987DEBEE85}" srcOrd="0" destOrd="0" presId="urn:microsoft.com/office/officeart/2005/8/layout/vList2"/>
    <dgm:cxn modelId="{58CC5812-0A9A-49A1-8D4A-B8677A62F966}" type="presParOf" srcId="{C24410FE-E4D3-45B6-B082-06382DDABAC2}" destId="{2EBF1655-15C5-4784-B194-2C5595371C15}" srcOrd="1" destOrd="0" presId="urn:microsoft.com/office/officeart/2005/8/layout/vList2"/>
    <dgm:cxn modelId="{A2208666-BCCB-4D0D-AF8D-39715ADD122F}" type="presParOf" srcId="{C24410FE-E4D3-45B6-B082-06382DDABAC2}" destId="{E229073C-19BE-47DB-BEA3-5743568A46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EB380-C797-49DA-B53C-2629D7294762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D66B0-3FCC-423C-9F8A-F45B3355E4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532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BE53-4C09-4014-A42D-EE3BDB7E4CF8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7D09-A89C-4BED-A446-64B50F945E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5592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797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327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2024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5BB314-4319-46B6-947B-599A5DC587BB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962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3735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0110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7D09-A89C-4BED-A446-64B50F945E1F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53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28650" y="4558352"/>
            <a:ext cx="7886700" cy="1869744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>
                    <a:lumMod val="75000"/>
                  </a:schemeClr>
                </a:solidFill>
              </a:rPr>
              <a:t>Wizja Mazowsza do 2030 r.</a:t>
            </a:r>
          </a:p>
        </p:txBody>
      </p:sp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74" y="342931"/>
            <a:ext cx="4339326" cy="358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861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017" y="1043908"/>
            <a:ext cx="7886700" cy="933453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Program Operacyjny Infrastruktura i Środowisko 2014-2020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7001317"/>
              </p:ext>
            </p:extLst>
          </p:nvPr>
        </p:nvGraphicFramePr>
        <p:xfrm>
          <a:off x="464024" y="2033517"/>
          <a:ext cx="8283338" cy="430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314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729362"/>
            <a:ext cx="8910084" cy="11416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Program Operacyjny Wiedza Edukacja Rozwój 2014-2020</a:t>
            </a:r>
            <a:endParaRPr lang="pl-PL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4206481"/>
              </p:ext>
            </p:extLst>
          </p:nvPr>
        </p:nvGraphicFramePr>
        <p:xfrm>
          <a:off x="191068" y="1897039"/>
          <a:ext cx="8720919" cy="461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694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18363" y="958848"/>
            <a:ext cx="9063859" cy="5697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31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Program Operacyjny Inteligentny Rozwój </a:t>
            </a:r>
            <a:br>
              <a:rPr lang="pl-PL" sz="31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r>
              <a:rPr lang="pl-PL" sz="31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2014-2020</a:t>
            </a:r>
            <a:endParaRPr lang="pl-PL" sz="31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6080965"/>
              </p:ext>
            </p:extLst>
          </p:nvPr>
        </p:nvGraphicFramePr>
        <p:xfrm>
          <a:off x="286603" y="1760561"/>
          <a:ext cx="8611737" cy="489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3186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550" y="1343025"/>
            <a:ext cx="52752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kern="0" dirty="0">
                <a:solidFill>
                  <a:srgbClr val="0070C0"/>
                </a:solidFill>
                <a:cs typeface="Arial" panose="020B0604020202020204" pitchFamily="34" charset="0"/>
              </a:rPr>
              <a:t>Zintegrowane Inwestycje Terytorialne</a:t>
            </a:r>
          </a:p>
        </p:txBody>
      </p:sp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560388" y="2905125"/>
            <a:ext cx="3730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skład WOF wchodzi 40 JST,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które podpisały porozumienie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współpracy w zakresie realizacji ZIT.</a:t>
            </a:r>
          </a:p>
        </p:txBody>
      </p:sp>
      <p:sp>
        <p:nvSpPr>
          <p:cNvPr id="6" name="pole tekstowe 7"/>
          <p:cNvSpPr txBox="1">
            <a:spLocks noChangeArrowheads="1"/>
          </p:cNvSpPr>
          <p:nvPr/>
        </p:nvSpPr>
        <p:spPr bwMode="auto">
          <a:xfrm>
            <a:off x="560388" y="4500563"/>
            <a:ext cx="37306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Dokumentem warunkującym uczestnictwo Partnerstwa ZIT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procesie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realizacji Programem jest Strategia ZIT WOF. </a:t>
            </a: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1962150"/>
            <a:ext cx="4594249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766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 bwMode="auto">
          <a:xfrm>
            <a:off x="119063" y="1493838"/>
            <a:ext cx="529748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kern="0" dirty="0">
                <a:solidFill>
                  <a:srgbClr val="C00000"/>
                </a:solidFill>
                <a:cs typeface="Arial" panose="020B0604020202020204" pitchFamily="34" charset="0"/>
              </a:rPr>
              <a:t>Regionalne Inwestycje Terytorialne</a:t>
            </a:r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593725" y="3127375"/>
            <a:ext cx="4348163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sz="2000" kern="0" dirty="0" smtClean="0">
                <a:solidFill>
                  <a:prstClr val="black"/>
                </a:solidFill>
              </a:rPr>
              <a:t>Mechanizm ten realizuje politykę rozwoju opisaną w SRWM do 2030 r., mającą na celu wsparcie OSI ostrołęcko-siedleckiego, płocko-ciechanowskiego oraz radomskiego, które zostały określone w SRWM, jako problemowe</a:t>
            </a:r>
            <a:r>
              <a:rPr lang="pl-PL" sz="2000" kern="0" dirty="0" smtClean="0">
                <a:solidFill>
                  <a:prstClr val="black"/>
                </a:solidFill>
                <a:latin typeface="+mn-lt"/>
              </a:rPr>
              <a:t>. </a:t>
            </a: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446088" y="5653088"/>
            <a:ext cx="82264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8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Podstawą realizacji RIT jest współpraca JST! </a:t>
            </a:r>
            <a:endParaRPr lang="pl-PL" sz="2800" kern="0" dirty="0" smtClean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76" y="1493838"/>
            <a:ext cx="3299837" cy="421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39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3" y="3202943"/>
            <a:ext cx="18748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2" y="875410"/>
            <a:ext cx="27924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9"/>
          <p:cNvSpPr txBox="1">
            <a:spLocks noChangeArrowheads="1"/>
          </p:cNvSpPr>
          <p:nvPr/>
        </p:nvSpPr>
        <p:spPr bwMode="auto">
          <a:xfrm>
            <a:off x="2778776" y="1210545"/>
            <a:ext cx="2757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Subregion ciechanowski</a:t>
            </a:r>
          </a:p>
        </p:txBody>
      </p:sp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927152" y="5257145"/>
            <a:ext cx="1862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 dirty="0">
                <a:cs typeface="Arial" charset="0"/>
              </a:rPr>
              <a:t>Subregion płocki</a:t>
            </a:r>
          </a:p>
        </p:txBody>
      </p:sp>
      <p:pic>
        <p:nvPicPr>
          <p:cNvPr id="6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40" y="875410"/>
            <a:ext cx="31908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0"/>
          <p:cNvSpPr txBox="1">
            <a:spLocks noChangeArrowheads="1"/>
          </p:cNvSpPr>
          <p:nvPr/>
        </p:nvSpPr>
        <p:spPr bwMode="auto">
          <a:xfrm>
            <a:off x="7025500" y="3471558"/>
            <a:ext cx="2246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Subregion ostrołęcki</a:t>
            </a:r>
          </a:p>
        </p:txBody>
      </p:sp>
      <p:pic>
        <p:nvPicPr>
          <p:cNvPr id="8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71" y="4106207"/>
            <a:ext cx="26876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2"/>
          <p:cNvSpPr txBox="1">
            <a:spLocks noChangeArrowheads="1"/>
          </p:cNvSpPr>
          <p:nvPr/>
        </p:nvSpPr>
        <p:spPr bwMode="auto">
          <a:xfrm>
            <a:off x="2030046" y="6203155"/>
            <a:ext cx="2127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cs typeface="Arial" charset="0"/>
              </a:rPr>
              <a:t>Subregion radomski</a:t>
            </a:r>
          </a:p>
        </p:txBody>
      </p:sp>
      <p:pic>
        <p:nvPicPr>
          <p:cNvPr id="10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68" y="3810112"/>
            <a:ext cx="2605088" cy="19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588125" y="6151563"/>
            <a:ext cx="2289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Subregion siedlecki</a:t>
            </a:r>
          </a:p>
        </p:txBody>
      </p:sp>
      <p:sp>
        <p:nvSpPr>
          <p:cNvPr id="12" name="pole tekstowe 13"/>
          <p:cNvSpPr txBox="1">
            <a:spLocks noChangeArrowheads="1"/>
          </p:cNvSpPr>
          <p:nvPr/>
        </p:nvSpPr>
        <p:spPr bwMode="auto">
          <a:xfrm>
            <a:off x="2038767" y="3025282"/>
            <a:ext cx="42370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regionalnych OSI problemowych  </a:t>
            </a:r>
            <a:r>
              <a:rPr lang="pl-PL" altLang="pl-PL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poprzez regionalne </a:t>
            </a:r>
            <a:r>
              <a:rPr lang="pl-PL" altLang="pl-P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terytorialne (RIT)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56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011" y="958847"/>
            <a:ext cx="8734567" cy="93345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Obszary strategicznej </a:t>
            </a:r>
            <a:r>
              <a:rPr lang="pl-PL" altLang="pl-PL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Interwencji-OSI</a:t>
            </a:r>
            <a:endParaRPr lang="pl-PL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2955" y="1951629"/>
            <a:ext cx="8734567" cy="4585649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Według Krajowej Strategii Rozwoju Regionalnego, OSI to obszary, do których w sposób szczególny będzie adresowana polityka regionalna. To obszary wobec których wymagana jest interwencja rządu ze względu na ciężar, którego region sam nie jest w stanie udźwignąć. </a:t>
            </a: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województwie mazowieckim na poziomie regionalnym zostały wyznaczone dwa typy OSI</a:t>
            </a:r>
          </a:p>
          <a:p>
            <a:pPr marL="0" indent="0">
              <a:buFont typeface="Arial" charset="0"/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• problemowe –ostrołęcko-siedlecki, płocko-ciechanowski, radomski .</a:t>
            </a:r>
          </a:p>
          <a:p>
            <a:pPr marL="0" indent="0">
              <a:buFont typeface="Arial" charset="0"/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Wspieranie obszarów wiejskich o najniższym poziomie dostępu mieszkańców do dóbr i usług warunkujących możliwości </a:t>
            </a: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rozwojowe. Restrukturyzacja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rewitalizacja miast i innych obszarów tracących dotychczasowe funkcje społeczno-gospodarcze (KSRR).</a:t>
            </a:r>
          </a:p>
          <a:p>
            <a:pPr marL="0" indent="0">
              <a:buFont typeface="Arial" charset="0"/>
              <a:buNone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• bieguny wzrostu- Obszar Metropolitalny Warszawy </a:t>
            </a: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Wzmacnianie funkcji metropolitalnych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ośrodków wojewódzkich i integracja ich obszarów funkcjonalnych (KSRR).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1670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123" y="1255595"/>
            <a:ext cx="8269690" cy="83251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Najważniejsze ograniczenia w RPO WM 2014-2020: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2060811"/>
            <a:ext cx="8980226" cy="4503761"/>
          </a:xfrm>
        </p:spPr>
        <p:txBody>
          <a:bodyPr>
            <a:normAutofit fontScale="62500" lnSpcReduction="20000"/>
          </a:bodyPr>
          <a:lstStyle/>
          <a:p>
            <a:pPr marL="271463" lvl="1" indent="-2714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Alokacja dla dróg lokalnych w ramach CT 7 nie przekroczy 15% alokacji</a:t>
            </a:r>
            <a:b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transportu drogowego (34 842 883 EURO</a:t>
            </a:r>
            <a:r>
              <a:rPr lang="pl-PL" sz="2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indent="2714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Zdrowie - inwestycje muszą wynikać z map potrzeb zdrowotnych;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l-PL" sz="2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Energetyka- </a:t>
            </a: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identyfikacja optymalnego zestawu działań zwiększających efektywność energetyczną w danym budynku, dokonywana będzie na podstawie audytu energetycznego, stanowiącego niezbędny element projektu;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inwestycyjne - tworzenie nowej infrastruktury, służącej rozwojowi przedsiębiorstw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9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proporcjonalności</a:t>
            </a: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wykorzystanie infrastruktury -&gt; odpowiedni zwrot środków na koniec okresu trwałości projektu;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realizowane pod warunkiem nie powielania dostępnej infrastruktury,</a:t>
            </a:r>
            <a:b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chyba, że limit dostępnej powierzchni został wyczerpany;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wodno-ściekowa - przesunięta do realizacji na poziom krajowy (POIŚ).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pl-PL" sz="2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pl-PL" sz="2900" i="1" dirty="0">
              <a:solidFill>
                <a:prstClr val="black"/>
              </a:solidFill>
              <a:latin typeface="Arial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0639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  <a:t>Dziękuję za uwagę</a:t>
            </a:r>
            <a:b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  <a:t>Klaudiusz Ostrowski</a:t>
            </a:r>
            <a:b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  <a:t>Wydział </a:t>
            </a:r>
            <a:r>
              <a:rPr lang="pl-PL" sz="3200" b="1" dirty="0" smtClean="0">
                <a:solidFill>
                  <a:prstClr val="white"/>
                </a:solidFill>
                <a:ea typeface="+mn-ea"/>
                <a:cs typeface="+mn-cs"/>
              </a:rPr>
              <a:t>Informacji </a:t>
            </a:r>
            <a: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  <a:t>i Szkoleń Beneficjentów</a:t>
            </a:r>
            <a:br>
              <a:rPr lang="pl-PL" sz="3200" b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pl-PL" sz="2800" dirty="0">
                <a:solidFill>
                  <a:prstClr val="white"/>
                </a:solidFill>
                <a:ea typeface="+mn-ea"/>
                <a:cs typeface="+mn-cs"/>
              </a:rPr>
              <a:t>Mazowiecka Jednostka Wdrażania  Programów Unijnych</a:t>
            </a:r>
            <a:br>
              <a:rPr lang="pl-PL" sz="2800" dirty="0">
                <a:solidFill>
                  <a:prstClr val="white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1892300"/>
            <a:ext cx="6858000" cy="336550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Dziękuję za uwagę</a:t>
            </a:r>
          </a:p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Elżbieta Lanc</a:t>
            </a: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Członek Zarządu Województwa Mazowieckiego</a:t>
            </a: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800" i="1" dirty="0" err="1" smtClean="0">
                <a:solidFill>
                  <a:schemeClr val="accent1">
                    <a:lumMod val="50000"/>
                  </a:schemeClr>
                </a:solidFill>
              </a:rPr>
              <a:t>www.fundusze</a:t>
            </a:r>
            <a:r>
              <a:rPr lang="pl-PL" sz="2800" i="1" dirty="0" err="1" smtClean="0">
                <a:solidFill>
                  <a:srgbClr val="FF0000"/>
                </a:solidFill>
              </a:rPr>
              <a:t>dla</a:t>
            </a:r>
            <a:r>
              <a:rPr lang="pl-PL" sz="2800" i="1" dirty="0" err="1" smtClean="0">
                <a:solidFill>
                  <a:schemeClr val="accent1">
                    <a:lumMod val="50000"/>
                  </a:schemeClr>
                </a:solidFill>
              </a:rPr>
              <a:t>mazowsza.eu</a:t>
            </a:r>
            <a:endParaRPr lang="pl-PL" sz="28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4322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180" y="1020355"/>
            <a:ext cx="7886700" cy="850679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Wizja rozwoju województwa</a:t>
            </a:r>
            <a:r>
              <a:rPr lang="pl-PL" altLang="pl-PL" sz="2800" dirty="0"/>
              <a:t/>
            </a:r>
            <a:br>
              <a:rPr lang="pl-PL" altLang="pl-PL" sz="2800" dirty="0"/>
            </a:br>
            <a:endParaRPr lang="pl-P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0" y="1542196"/>
            <a:ext cx="6750881" cy="50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884331" y="1804360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Mazowsze to region spójny terytorialnie, konkurencyjny, innowacyjny z wysokim wzrostem gospodarczym i bardzo dobrymi warunkami życia jego mieszkańców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17636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39283" y="1075805"/>
            <a:ext cx="7886700" cy="93345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STRATEGIA ROZWOJU WOJEWÓDZTWA MAZOWIECKIEGO </a:t>
            </a:r>
            <a:r>
              <a:rPr lang="pl-PL" altLang="pl-PL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DO 2030 </a:t>
            </a:r>
            <a:r>
              <a:rPr lang="pl-PL" alt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ROKU </a:t>
            </a:r>
            <a:endParaRPr lang="pl-PL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2384549"/>
            <a:ext cx="9144000" cy="423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cs typeface="Arial" pitchFamily="34" charset="0"/>
              </a:rPr>
              <a:t>Strategia zawiera długofalową wizję rozwoju województwa mazowieckiego, w myśl której Mazowsze do roku 2030, stanie się regionem spójnym terytorialnie, konkurencyjnym, innowacyjnym, zapewniającym mieszkańcom bardzo dobre warunki życia. Z uwagi na duże zróżnicowanie przestrzenne rozwoju województwa mazowieckiego, konieczne jest prowadzenie polityki zmniejszającej te dysproporcje. </a:t>
            </a: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1528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460310"/>
            <a:ext cx="7886700" cy="4319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Specyficzna sytuacja województwa mazowieckiego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125" y="1883391"/>
            <a:ext cx="8993875" cy="4293571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 roku 2013 województwo mazowieckie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jest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pierwszym polskim regionem, który w unijnej klasyfikacji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opuścił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kategorię regionów najsłabiej rozwiniętych (czyli regionów, w których PKB nie przekracza 75% średniej unijnej). Oznacza to, że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obowiązują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nim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inne zasady wsparcia.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1" y="3070746"/>
            <a:ext cx="3933136" cy="35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200097" y="3454610"/>
            <a:ext cx="4851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regionach słabiej rozwiniętych maksymalny poziom współfinansowania projektów ze środków Unii Europejskiej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85%, natomiast dla Mazowsza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został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zmniejszony do 80%. </a:t>
            </a:r>
          </a:p>
        </p:txBody>
      </p:sp>
    </p:spTree>
    <p:extLst>
      <p:ext uri="{BB962C8B-B14F-4D97-AF65-F5344CB8AC3E}">
        <p14:creationId xmlns="" xmlns:p14="http://schemas.microsoft.com/office/powerpoint/2010/main" val="154543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017" y="820624"/>
            <a:ext cx="7886700" cy="93345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Nowa perspektywa - nowe wyzwania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251" y="1624085"/>
            <a:ext cx="8215099" cy="4817658"/>
          </a:xfrm>
        </p:spPr>
        <p:txBody>
          <a:bodyPr>
            <a:normAutofit fontScale="92500" lnSpcReduction="20000"/>
          </a:bodyPr>
          <a:lstStyle/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Mazowsze jako region lepiej </a:t>
            </a:r>
            <a:r>
              <a:rPr lang="pl-PL" altLang="pl-PL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rozwinięty</a:t>
            </a:r>
            <a:endParaRPr lang="pl-PL" altLang="pl-PL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przekroczenie 75-procentowego progu średniej zamożności regionów UE;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dwufunduszowy</a:t>
            </a:r>
          </a:p>
          <a:p>
            <a:pPr lvl="1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 i EFRR;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Koncentracja tematyczna</a:t>
            </a:r>
          </a:p>
          <a:p>
            <a:pPr lvl="1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Tematyczne - wytyczne KE, co do zakresu planowanych interwencji;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Ring-fencing</a:t>
            </a: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wymóg przeznaczania określonej ilości środków unijnych na konkretne cele</a:t>
            </a:r>
          </a:p>
          <a:p>
            <a:pPr lvl="1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m.in. minimum </a:t>
            </a: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ERDF środków na Mazowszu powinno zostać skoncentrowanych w obszarze innowacji, badań naukowych, technologii informacyjno-komunikacyjnych, konkurencyjności przedsiębiorstw oraz w zakresie gospodarki niskoemisyjnej;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Rezerwa </a:t>
            </a:r>
            <a:r>
              <a:rPr lang="pl-PL" altLang="pl-PL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wykonania</a:t>
            </a:r>
            <a:endParaRPr lang="pl-PL" altLang="pl-PL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(ok. 125,4 mln EUR) z całości alokacji dla RPO WM 2014-2020,</a:t>
            </a:r>
            <a:b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której otrzymanie uwarunkowane będzie realizacją kamieni milowych;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Większy akcent na wykorzystanie </a:t>
            </a:r>
            <a:r>
              <a:rPr lang="pl-PL" altLang="pl-PL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instrumentów finansowych</a:t>
            </a:r>
            <a:r>
              <a:rPr lang="pl-PL" altLang="pl-PL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 fontAlgn="base">
              <a:spcAft>
                <a:spcPct val="0"/>
              </a:spcAft>
              <a:buNone/>
              <a:defRPr/>
            </a:pPr>
            <a:endParaRPr lang="pl-PL" altLang="pl-PL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8455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/>
        </p:nvSpPr>
        <p:spPr bwMode="auto">
          <a:xfrm>
            <a:off x="578181" y="1332127"/>
            <a:ext cx="7272338" cy="507365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Prostokąt 46"/>
          <p:cNvSpPr/>
          <p:nvPr/>
        </p:nvSpPr>
        <p:spPr bwMode="auto">
          <a:xfrm>
            <a:off x="6066169" y="1417852"/>
            <a:ext cx="1695450" cy="4879975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Prostokąt 47"/>
          <p:cNvSpPr/>
          <p:nvPr/>
        </p:nvSpPr>
        <p:spPr bwMode="auto">
          <a:xfrm>
            <a:off x="675019" y="1417852"/>
            <a:ext cx="5292725" cy="487997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Strzałka w lewo i prawo 48"/>
          <p:cNvSpPr/>
          <p:nvPr/>
        </p:nvSpPr>
        <p:spPr bwMode="auto">
          <a:xfrm>
            <a:off x="763919" y="3243477"/>
            <a:ext cx="5927725" cy="430212"/>
          </a:xfrm>
          <a:prstGeom prst="leftRightArrow">
            <a:avLst>
              <a:gd name="adj1" fmla="val 33165"/>
              <a:gd name="adj2" fmla="val 61929"/>
            </a:avLst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87719" y="2933914"/>
            <a:ext cx="23241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1195719" y="1733764"/>
            <a:ext cx="4638675" cy="1200150"/>
          </a:xfrm>
          <a:prstGeom prst="rect">
            <a:avLst/>
          </a:prstGeom>
          <a:solidFill>
            <a:srgbClr val="CC99FF"/>
          </a:solidFill>
          <a:ln w="762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pl-PL" altLang="pl-PL" sz="140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Przemysł i produkcja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Rozwój produkcji ukierunkowanej na eksport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w przemyśle zaawansowanych i średniozaawansowanych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technologii oraz w przemyśle i przetwórstwie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rolno-spożywczym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 dirty="0">
              <a:solidFill>
                <a:srgbClr val="000000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7994981" y="1532152"/>
            <a:ext cx="531813" cy="47863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1121106" y="3845139"/>
            <a:ext cx="1579563" cy="23733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1121106" y="3953089"/>
            <a:ext cx="1579563" cy="19383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pl-PL" altLang="pl-PL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Gospodarka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Wzrost konkurencyjności regionu poprzez rozwój działalności gospodarczej oraz transfer i wykorzystanie nowych technologii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243719" y="3845139"/>
            <a:ext cx="1655762" cy="2373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4272294" y="4327739"/>
            <a:ext cx="1597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Poprawa jakości życia oraz wykorzystanie kapitału ludzkiego i społecznego do tworzenia nowoczesnej gospodarki</a:t>
            </a:r>
            <a:r>
              <a:rPr lang="pl-PL" altLang="pl-PL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6099506" y="1475002"/>
            <a:ext cx="1452563" cy="2451100"/>
          </a:xfrm>
          <a:prstGeom prst="rect">
            <a:avLst/>
          </a:prstGeom>
          <a:solidFill>
            <a:srgbClr val="5DC01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6028069" y="2038564"/>
            <a:ext cx="15954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Zapewnienie gospodarce regionu zdywersyfikowanego zaopatrzenia </a:t>
            </a:r>
            <a:b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pl-PL" altLang="pl-PL" sz="12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w energię przy zrównoważonym gospodarowaniu </a:t>
            </a:r>
            <a:r>
              <a:rPr lang="pl-PL" altLang="pl-PL" sz="14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zasobami środowiska</a:t>
            </a:r>
            <a:r>
              <a:rPr lang="pl-PL" altLang="pl-PL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6099506" y="3995952"/>
            <a:ext cx="1452563" cy="2235200"/>
          </a:xfrm>
          <a:prstGeom prst="rect">
            <a:avLst/>
          </a:prstGeom>
          <a:solidFill>
            <a:srgbClr val="19A2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0" i="0">
              <a:solidFill>
                <a:srgbClr val="000000"/>
              </a:solidFill>
            </a:endParaRP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6039181" y="3924514"/>
            <a:ext cx="15954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i="0">
                <a:solidFill>
                  <a:srgbClr val="000000"/>
                </a:solidFill>
                <a:latin typeface="Arial" charset="0"/>
                <a:cs typeface="Arial" charset="0"/>
              </a:rPr>
              <a:t>Kultura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" b="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>
                <a:solidFill>
                  <a:srgbClr val="000000"/>
                </a:solidFill>
                <a:latin typeface="Arial" charset="0"/>
                <a:cs typeface="Arial" charset="0"/>
              </a:rPr>
              <a:t>Wykorzystanie potencjału kultury i dziedzictwa kulturowego oraz walorów środowiska przyrodniczego dla rozwoju gospodarczego regionu i poprawy jakości życia 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7869569" y="2448139"/>
            <a:ext cx="738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900" b="0" i="0">
                <a:solidFill>
                  <a:srgbClr val="000000"/>
                </a:solidFill>
                <a:latin typeface="Arial" charset="0"/>
                <a:cs typeface="Arial" charset="0"/>
              </a:rPr>
              <a:t>Miasta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7761619" y="5245314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900" b="0" i="0">
                <a:solidFill>
                  <a:srgbClr val="000000"/>
                </a:solidFill>
                <a:latin typeface="Arial" charset="0"/>
                <a:cs typeface="Arial" charset="0"/>
              </a:rPr>
              <a:t>Obszary wiejskie</a:t>
            </a: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 rot="16200000">
            <a:off x="5711362" y="3952296"/>
            <a:ext cx="3857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i="0">
                <a:solidFill>
                  <a:srgbClr val="000000"/>
                </a:solidFill>
                <a:latin typeface="Arial" charset="0"/>
                <a:cs typeface="Arial" charset="0"/>
              </a:rPr>
              <a:t>RAMOWE CELE STRATEGICZNE</a:t>
            </a:r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auto">
          <a:xfrm rot="16200000">
            <a:off x="29700" y="4723821"/>
            <a:ext cx="1828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i="0">
                <a:solidFill>
                  <a:srgbClr val="000000"/>
                </a:solidFill>
                <a:latin typeface="Arial" charset="0"/>
                <a:cs typeface="Arial" charset="0"/>
              </a:rPr>
              <a:t>CELE STRATEGICZNE</a:t>
            </a: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5978856" y="1475002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Środowisko/ Energetyka</a:t>
            </a:r>
          </a:p>
        </p:txBody>
      </p:sp>
      <p:sp>
        <p:nvSpPr>
          <p:cNvPr id="66" name="Text Box 78"/>
          <p:cNvSpPr txBox="1">
            <a:spLocks noChangeArrowheads="1"/>
          </p:cNvSpPr>
          <p:nvPr/>
        </p:nvSpPr>
        <p:spPr bwMode="auto">
          <a:xfrm rot="16200000">
            <a:off x="-2050" y="2183821"/>
            <a:ext cx="199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PRIORYTETOWY</a:t>
            </a:r>
            <a:br>
              <a:rPr lang="pl-PL" altLang="pl-PL" sz="1200" i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pl-PL" altLang="pl-PL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CEL STARTEGICZNY</a:t>
            </a: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7828294" y="4308689"/>
            <a:ext cx="865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900" b="0" i="0">
                <a:solidFill>
                  <a:srgbClr val="000000"/>
                </a:solidFill>
                <a:latin typeface="Arial" charset="0"/>
                <a:cs typeface="Arial" charset="0"/>
              </a:rPr>
              <a:t>Warszawa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900" b="0" i="0">
                <a:solidFill>
                  <a:srgbClr val="000000"/>
                </a:solidFill>
                <a:latin typeface="Arial" charset="0"/>
                <a:cs typeface="Arial" charset="0"/>
              </a:rPr>
              <a:t>z OMW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 rot="16200000">
            <a:off x="8072768" y="3705440"/>
            <a:ext cx="1008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i="0">
                <a:solidFill>
                  <a:srgbClr val="000000"/>
                </a:solidFill>
                <a:latin typeface="Arial" charset="0"/>
                <a:cs typeface="Arial" charset="0"/>
              </a:rPr>
              <a:t>R E G I O N</a:t>
            </a:r>
          </a:p>
        </p:txBody>
      </p:sp>
      <p:sp>
        <p:nvSpPr>
          <p:cNvPr id="69" name="Strzałka w prawo 68"/>
          <p:cNvSpPr/>
          <p:nvPr/>
        </p:nvSpPr>
        <p:spPr bwMode="auto">
          <a:xfrm rot="10800000">
            <a:off x="7701294" y="3743539"/>
            <a:ext cx="293687" cy="366713"/>
          </a:xfrm>
          <a:prstGeom prst="rightArrow">
            <a:avLst>
              <a:gd name="adj1" fmla="val 50000"/>
              <a:gd name="adj2" fmla="val 71978"/>
            </a:avLst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solidFill>
                <a:srgbClr val="C0C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Prostokąt 69"/>
          <p:cNvSpPr/>
          <p:nvPr/>
        </p:nvSpPr>
        <p:spPr bwMode="auto">
          <a:xfrm>
            <a:off x="2738769" y="3845139"/>
            <a:ext cx="1439862" cy="2373313"/>
          </a:xfrm>
          <a:prstGeom prst="rect">
            <a:avLst/>
          </a:prstGeom>
          <a:solidFill>
            <a:srgbClr val="DA6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pole tekstowe 41"/>
          <p:cNvSpPr txBox="1">
            <a:spLocks noChangeArrowheads="1"/>
          </p:cNvSpPr>
          <p:nvPr/>
        </p:nvSpPr>
        <p:spPr bwMode="auto">
          <a:xfrm>
            <a:off x="2746706" y="4002302"/>
            <a:ext cx="14335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i="0">
                <a:solidFill>
                  <a:srgbClr val="000000"/>
                </a:solidFill>
                <a:latin typeface="Arial" charset="0"/>
                <a:cs typeface="Arial" charset="0"/>
              </a:rPr>
              <a:t>Transport/ przestrzeń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>
                <a:solidFill>
                  <a:srgbClr val="000000"/>
                </a:solidFill>
                <a:latin typeface="Arial" charset="0"/>
                <a:cs typeface="Arial" charset="0"/>
              </a:rPr>
              <a:t>Poprawa dostępności i spójności terytorialnej regionu oraz kształtowanie ładu przestrzennego </a:t>
            </a:r>
          </a:p>
        </p:txBody>
      </p:sp>
      <p:sp>
        <p:nvSpPr>
          <p:cNvPr id="72" name="pole tekstowe 43"/>
          <p:cNvSpPr txBox="1">
            <a:spLocks noChangeArrowheads="1"/>
          </p:cNvSpPr>
          <p:nvPr/>
        </p:nvSpPr>
        <p:spPr bwMode="auto">
          <a:xfrm>
            <a:off x="4178631" y="3984839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Społeczeństwo</a:t>
            </a:r>
          </a:p>
        </p:txBody>
      </p:sp>
      <p:sp>
        <p:nvSpPr>
          <p:cNvPr id="73" name="Prostokąt 72"/>
          <p:cNvSpPr/>
          <p:nvPr/>
        </p:nvSpPr>
        <p:spPr bwMode="auto">
          <a:xfrm>
            <a:off x="433718" y="1176091"/>
            <a:ext cx="8194675" cy="53276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Strzałka w górę i w dół 73"/>
          <p:cNvSpPr/>
          <p:nvPr/>
        </p:nvSpPr>
        <p:spPr bwMode="auto">
          <a:xfrm>
            <a:off x="1686256" y="3176802"/>
            <a:ext cx="179388" cy="523875"/>
          </a:xfrm>
          <a:prstGeom prst="upDownArrow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Strzałka w górę i w dół 74"/>
          <p:cNvSpPr/>
          <p:nvPr/>
        </p:nvSpPr>
        <p:spPr bwMode="auto">
          <a:xfrm>
            <a:off x="3284869" y="3175214"/>
            <a:ext cx="177800" cy="525463"/>
          </a:xfrm>
          <a:prstGeom prst="upDownArrow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Strzałka w górę i w dół 75"/>
          <p:cNvSpPr/>
          <p:nvPr/>
        </p:nvSpPr>
        <p:spPr bwMode="auto">
          <a:xfrm>
            <a:off x="4981906" y="3195852"/>
            <a:ext cx="179388" cy="523875"/>
          </a:xfrm>
          <a:prstGeom prst="upDownArrow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Strzałka w górę 76"/>
          <p:cNvSpPr/>
          <p:nvPr/>
        </p:nvSpPr>
        <p:spPr bwMode="auto">
          <a:xfrm>
            <a:off x="1213181" y="2933914"/>
            <a:ext cx="228600" cy="923925"/>
          </a:xfrm>
          <a:prstGeom prst="upArrow">
            <a:avLst>
              <a:gd name="adj1" fmla="val 50000"/>
              <a:gd name="adj2" fmla="val 81608"/>
            </a:avLst>
          </a:prstGeom>
          <a:solidFill>
            <a:srgbClr val="FF99FF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39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5440363"/>
            <a:ext cx="14573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 bwMode="auto">
          <a:xfrm>
            <a:off x="6704013" y="981075"/>
            <a:ext cx="1870075" cy="57610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757738" y="981075"/>
            <a:ext cx="1873250" cy="5761038"/>
          </a:xfrm>
          <a:prstGeom prst="rect">
            <a:avLst/>
          </a:prstGeom>
          <a:solidFill>
            <a:srgbClr val="76A4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 bwMode="auto">
          <a:xfrm>
            <a:off x="476251" y="1614267"/>
            <a:ext cx="4175125" cy="507806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1" name="Prostokąt 5"/>
          <p:cNvSpPr>
            <a:spLocks noChangeArrowheads="1"/>
          </p:cNvSpPr>
          <p:nvPr/>
        </p:nvSpPr>
        <p:spPr bwMode="auto">
          <a:xfrm>
            <a:off x="971600" y="1839433"/>
            <a:ext cx="3168352" cy="58150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 dirty="0">
                <a:latin typeface="Arial" charset="0"/>
              </a:rPr>
              <a:t>Strategia rozwoju województwa mazowieckiego do 2030 roku</a:t>
            </a:r>
          </a:p>
        </p:txBody>
      </p:sp>
      <p:sp>
        <p:nvSpPr>
          <p:cNvPr id="13" name="Prostokąt 12"/>
          <p:cNvSpPr/>
          <p:nvPr/>
        </p:nvSpPr>
        <p:spPr bwMode="auto">
          <a:xfrm>
            <a:off x="544513" y="3068638"/>
            <a:ext cx="1190625" cy="1295400"/>
          </a:xfrm>
          <a:prstGeom prst="rect">
            <a:avLst/>
          </a:prstGeom>
          <a:solidFill>
            <a:srgbClr val="FF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pl-PL" sz="1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3319463" y="3068638"/>
            <a:ext cx="1295400" cy="1295400"/>
          </a:xfrm>
          <a:prstGeom prst="rect">
            <a:avLst/>
          </a:prstGeom>
          <a:solidFill>
            <a:srgbClr val="FF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1878013" y="3068638"/>
            <a:ext cx="1295400" cy="1295400"/>
          </a:xfrm>
          <a:prstGeom prst="rect">
            <a:avLst/>
          </a:prstGeom>
          <a:solidFill>
            <a:srgbClr val="FF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5" name="Prostokąt 20"/>
          <p:cNvSpPr>
            <a:spLocks noChangeArrowheads="1"/>
          </p:cNvSpPr>
          <p:nvPr/>
        </p:nvSpPr>
        <p:spPr bwMode="auto">
          <a:xfrm>
            <a:off x="2887663" y="5372100"/>
            <a:ext cx="1441450" cy="5048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>
                <a:latin typeface="Arial" charset="0"/>
              </a:rPr>
              <a:t>kontrakt terytorialny</a:t>
            </a:r>
          </a:p>
        </p:txBody>
      </p:sp>
      <p:sp>
        <p:nvSpPr>
          <p:cNvPr id="26636" name="pole tekstowe 16"/>
          <p:cNvSpPr txBox="1">
            <a:spLocks noChangeArrowheads="1"/>
          </p:cNvSpPr>
          <p:nvPr/>
        </p:nvSpPr>
        <p:spPr bwMode="auto">
          <a:xfrm>
            <a:off x="554038" y="3068638"/>
            <a:ext cx="1247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0" i="0">
                <a:latin typeface="Arial" charset="0"/>
              </a:rPr>
              <a:t>Plan Zagospodarowania Przestrzennego  Województwa Mazowieckiego</a:t>
            </a:r>
          </a:p>
        </p:txBody>
      </p:sp>
      <p:sp>
        <p:nvSpPr>
          <p:cNvPr id="26637" name="pole tekstowe 23"/>
          <p:cNvSpPr txBox="1">
            <a:spLocks noChangeArrowheads="1"/>
          </p:cNvSpPr>
          <p:nvPr/>
        </p:nvSpPr>
        <p:spPr bwMode="auto">
          <a:xfrm>
            <a:off x="3246438" y="3177381"/>
            <a:ext cx="1495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 dirty="0">
                <a:latin typeface="Arial" charset="0"/>
              </a:rPr>
              <a:t>Inne/pozostałe dokumenty programowe województwa mazowieckiego</a:t>
            </a:r>
          </a:p>
        </p:txBody>
      </p:sp>
      <p:sp>
        <p:nvSpPr>
          <p:cNvPr id="26638" name="pole tekstowe 24"/>
          <p:cNvSpPr txBox="1">
            <a:spLocks noChangeArrowheads="1"/>
          </p:cNvSpPr>
          <p:nvPr/>
        </p:nvSpPr>
        <p:spPr bwMode="auto">
          <a:xfrm>
            <a:off x="1801813" y="3500438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 dirty="0">
                <a:latin typeface="Arial" charset="0"/>
              </a:rPr>
              <a:t>Plany wykonawcze</a:t>
            </a:r>
          </a:p>
        </p:txBody>
      </p:sp>
      <p:sp>
        <p:nvSpPr>
          <p:cNvPr id="26639" name="Prostokąt 2"/>
          <p:cNvSpPr>
            <a:spLocks noChangeArrowheads="1"/>
          </p:cNvSpPr>
          <p:nvPr/>
        </p:nvSpPr>
        <p:spPr bwMode="auto">
          <a:xfrm>
            <a:off x="4891088" y="1700213"/>
            <a:ext cx="1651000" cy="104457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 dirty="0">
                <a:latin typeface="Arial" charset="0"/>
              </a:rPr>
              <a:t>Długookresowa Strategia Rozwoju Kraju – Polska 2030. Trzecia fala nowoczesności</a:t>
            </a:r>
          </a:p>
        </p:txBody>
      </p:sp>
      <p:sp>
        <p:nvSpPr>
          <p:cNvPr id="26640" name="Prostokąt 22"/>
          <p:cNvSpPr>
            <a:spLocks noChangeArrowheads="1"/>
          </p:cNvSpPr>
          <p:nvPr/>
        </p:nvSpPr>
        <p:spPr bwMode="auto">
          <a:xfrm>
            <a:off x="4891088" y="2854325"/>
            <a:ext cx="1651000" cy="7207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>
                <a:latin typeface="Arial" charset="0"/>
              </a:rPr>
              <a:t>Strategia rozwoju kraju 2020 (średniookresowa)</a:t>
            </a:r>
          </a:p>
        </p:txBody>
      </p:sp>
      <p:sp>
        <p:nvSpPr>
          <p:cNvPr id="26641" name="Prostokąt 23"/>
          <p:cNvSpPr>
            <a:spLocks noChangeArrowheads="1"/>
          </p:cNvSpPr>
          <p:nvPr/>
        </p:nvSpPr>
        <p:spPr bwMode="auto">
          <a:xfrm>
            <a:off x="4891088" y="6005513"/>
            <a:ext cx="1651000" cy="608012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>
                <a:latin typeface="Arial" charset="0"/>
              </a:rPr>
              <a:t>Krajowa polityka miejska do roku  2020</a:t>
            </a:r>
          </a:p>
        </p:txBody>
      </p:sp>
      <p:sp>
        <p:nvSpPr>
          <p:cNvPr id="26642" name="Prostokąt 24"/>
          <p:cNvSpPr>
            <a:spLocks noChangeArrowheads="1"/>
          </p:cNvSpPr>
          <p:nvPr/>
        </p:nvSpPr>
        <p:spPr bwMode="auto">
          <a:xfrm>
            <a:off x="4891088" y="3933825"/>
            <a:ext cx="1651000" cy="7207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 dirty="0">
                <a:latin typeface="Arial" charset="0"/>
              </a:rPr>
              <a:t>9 strategii zintegrowanych (w tym KSRR)</a:t>
            </a:r>
          </a:p>
        </p:txBody>
      </p:sp>
      <p:sp>
        <p:nvSpPr>
          <p:cNvPr id="26643" name="Prostokąt 25"/>
          <p:cNvSpPr>
            <a:spLocks noChangeArrowheads="1"/>
          </p:cNvSpPr>
          <p:nvPr/>
        </p:nvSpPr>
        <p:spPr bwMode="auto">
          <a:xfrm>
            <a:off x="4891088" y="5084763"/>
            <a:ext cx="1651000" cy="576262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>
                <a:latin typeface="Arial" charset="0"/>
              </a:rPr>
              <a:t>KPZK 2030</a:t>
            </a:r>
          </a:p>
        </p:txBody>
      </p:sp>
      <p:sp>
        <p:nvSpPr>
          <p:cNvPr id="26644" name="Prostokąt 26"/>
          <p:cNvSpPr>
            <a:spLocks noChangeArrowheads="1"/>
          </p:cNvSpPr>
          <p:nvPr/>
        </p:nvSpPr>
        <p:spPr bwMode="auto">
          <a:xfrm>
            <a:off x="6792913" y="3213100"/>
            <a:ext cx="1651000" cy="7207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>
                <a:latin typeface="Arial" charset="0"/>
              </a:rPr>
              <a:t>Strategia Europa 2020</a:t>
            </a:r>
          </a:p>
        </p:txBody>
      </p:sp>
      <p:sp>
        <p:nvSpPr>
          <p:cNvPr id="26645" name="Prostokąt 27"/>
          <p:cNvSpPr>
            <a:spLocks noChangeArrowheads="1"/>
          </p:cNvSpPr>
          <p:nvPr/>
        </p:nvSpPr>
        <p:spPr bwMode="auto">
          <a:xfrm>
            <a:off x="6815138" y="1693863"/>
            <a:ext cx="1647825" cy="1112837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0" dirty="0">
                <a:latin typeface="Arial" charset="0"/>
              </a:rPr>
              <a:t>V Raport Spójności gospodarczej, społecznej </a:t>
            </a:r>
            <a:br>
              <a:rPr lang="pl-PL" altLang="pl-PL" sz="1400" b="0" i="0" dirty="0">
                <a:latin typeface="Arial" charset="0"/>
              </a:rPr>
            </a:br>
            <a:r>
              <a:rPr lang="pl-PL" altLang="pl-PL" sz="1400" b="0" i="0" dirty="0">
                <a:latin typeface="Arial" charset="0"/>
              </a:rPr>
              <a:t>i terytorialnej</a:t>
            </a:r>
          </a:p>
        </p:txBody>
      </p:sp>
      <p:sp>
        <p:nvSpPr>
          <p:cNvPr id="26646" name="Prostokąt 28"/>
          <p:cNvSpPr>
            <a:spLocks noChangeArrowheads="1"/>
          </p:cNvSpPr>
          <p:nvPr/>
        </p:nvSpPr>
        <p:spPr bwMode="auto">
          <a:xfrm>
            <a:off x="6818313" y="4364038"/>
            <a:ext cx="1651000" cy="7207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>
                <a:latin typeface="Arial" charset="0"/>
              </a:rPr>
              <a:t>Wspólne ramy strategiczne</a:t>
            </a:r>
          </a:p>
        </p:txBody>
      </p:sp>
      <p:sp>
        <p:nvSpPr>
          <p:cNvPr id="26647" name="Prostokąt 29"/>
          <p:cNvSpPr>
            <a:spLocks noChangeArrowheads="1"/>
          </p:cNvSpPr>
          <p:nvPr/>
        </p:nvSpPr>
        <p:spPr bwMode="auto">
          <a:xfrm>
            <a:off x="6824663" y="5516563"/>
            <a:ext cx="1651000" cy="720725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>
                <a:latin typeface="Arial" charset="0"/>
              </a:rPr>
              <a:t>Umowa partnerstwa</a:t>
            </a:r>
          </a:p>
        </p:txBody>
      </p:sp>
      <p:cxnSp>
        <p:nvCxnSpPr>
          <p:cNvPr id="26648" name="Łącznik prostoliniowy 7"/>
          <p:cNvCxnSpPr>
            <a:cxnSpLocks noChangeShapeType="1"/>
          </p:cNvCxnSpPr>
          <p:nvPr/>
        </p:nvCxnSpPr>
        <p:spPr bwMode="auto">
          <a:xfrm>
            <a:off x="2741613" y="4598988"/>
            <a:ext cx="0" cy="361950"/>
          </a:xfrm>
          <a:prstGeom prst="line">
            <a:avLst/>
          </a:prstGeom>
          <a:noFill/>
          <a:ln w="50800" algn="ctr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49" name="Łącznik prostoliniowy 11"/>
          <p:cNvCxnSpPr>
            <a:cxnSpLocks noChangeShapeType="1"/>
          </p:cNvCxnSpPr>
          <p:nvPr/>
        </p:nvCxnSpPr>
        <p:spPr bwMode="auto">
          <a:xfrm>
            <a:off x="2741613" y="4960938"/>
            <a:ext cx="2378075" cy="0"/>
          </a:xfrm>
          <a:prstGeom prst="line">
            <a:avLst/>
          </a:prstGeom>
          <a:noFill/>
          <a:ln w="50800" algn="ctr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Łącznik prostoliniowy 16"/>
          <p:cNvCxnSpPr>
            <a:cxnSpLocks noChangeShapeType="1"/>
          </p:cNvCxnSpPr>
          <p:nvPr/>
        </p:nvCxnSpPr>
        <p:spPr bwMode="auto">
          <a:xfrm flipV="1">
            <a:off x="5119688" y="4654550"/>
            <a:ext cx="0" cy="306388"/>
          </a:xfrm>
          <a:prstGeom prst="line">
            <a:avLst/>
          </a:prstGeom>
          <a:noFill/>
          <a:ln w="50800" algn="ctr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1" name="Łącznik prosty ze strzałką 34"/>
          <p:cNvCxnSpPr>
            <a:cxnSpLocks noChangeShapeType="1"/>
            <a:endCxn id="26635" idx="0"/>
          </p:cNvCxnSpPr>
          <p:nvPr/>
        </p:nvCxnSpPr>
        <p:spPr bwMode="auto">
          <a:xfrm>
            <a:off x="3608388" y="4960938"/>
            <a:ext cx="0" cy="411162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2" name="Łącznik prosty ze strzałką 39"/>
          <p:cNvCxnSpPr>
            <a:cxnSpLocks noChangeShapeType="1"/>
            <a:stCxn id="26631" idx="2"/>
          </p:cNvCxnSpPr>
          <p:nvPr/>
        </p:nvCxnSpPr>
        <p:spPr bwMode="auto">
          <a:xfrm>
            <a:off x="2555776" y="2420938"/>
            <a:ext cx="8038" cy="6477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3" name="Łącznik prosty ze strzałką 41"/>
          <p:cNvCxnSpPr>
            <a:cxnSpLocks noChangeShapeType="1"/>
          </p:cNvCxnSpPr>
          <p:nvPr/>
        </p:nvCxnSpPr>
        <p:spPr bwMode="auto">
          <a:xfrm flipH="1">
            <a:off x="1139826" y="2420938"/>
            <a:ext cx="1588" cy="6477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4" name="Łącznik prosty ze strzałką 45"/>
          <p:cNvCxnSpPr>
            <a:cxnSpLocks noChangeShapeType="1"/>
          </p:cNvCxnSpPr>
          <p:nvPr/>
        </p:nvCxnSpPr>
        <p:spPr bwMode="auto">
          <a:xfrm>
            <a:off x="3967163" y="2420938"/>
            <a:ext cx="0" cy="64770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55" name="Łącznik łamany 47"/>
          <p:cNvCxnSpPr>
            <a:cxnSpLocks noChangeShapeType="1"/>
            <a:endCxn id="26660" idx="0"/>
          </p:cNvCxnSpPr>
          <p:nvPr/>
        </p:nvCxnSpPr>
        <p:spPr bwMode="auto">
          <a:xfrm rot="5400000">
            <a:off x="1545434" y="4679156"/>
            <a:ext cx="793749" cy="595314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56" name="pole tekstowe 14348"/>
          <p:cNvSpPr txBox="1">
            <a:spLocks noChangeArrowheads="1"/>
          </p:cNvSpPr>
          <p:nvPr/>
        </p:nvSpPr>
        <p:spPr bwMode="auto">
          <a:xfrm>
            <a:off x="647601" y="1531144"/>
            <a:ext cx="381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i="0" dirty="0">
                <a:latin typeface="Arial" charset="0"/>
              </a:rPr>
              <a:t>kontekst regionalny</a:t>
            </a:r>
          </a:p>
        </p:txBody>
      </p:sp>
      <p:sp>
        <p:nvSpPr>
          <p:cNvPr id="26657" name="pole tekstowe 14349"/>
          <p:cNvSpPr txBox="1">
            <a:spLocks noChangeArrowheads="1"/>
          </p:cNvSpPr>
          <p:nvPr/>
        </p:nvSpPr>
        <p:spPr bwMode="auto">
          <a:xfrm>
            <a:off x="4757738" y="981075"/>
            <a:ext cx="187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i="0" dirty="0">
                <a:latin typeface="Arial" charset="0"/>
              </a:rPr>
              <a:t>kontekst krajowy</a:t>
            </a:r>
          </a:p>
        </p:txBody>
      </p:sp>
      <p:sp>
        <p:nvSpPr>
          <p:cNvPr id="26658" name="pole tekstowe 14350"/>
          <p:cNvSpPr txBox="1">
            <a:spLocks noChangeArrowheads="1"/>
          </p:cNvSpPr>
          <p:nvPr/>
        </p:nvSpPr>
        <p:spPr bwMode="auto">
          <a:xfrm>
            <a:off x="6710363" y="981075"/>
            <a:ext cx="187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i="0">
                <a:latin typeface="Arial" charset="0"/>
              </a:rPr>
              <a:t>kontekst UE</a:t>
            </a:r>
          </a:p>
        </p:txBody>
      </p:sp>
      <p:cxnSp>
        <p:nvCxnSpPr>
          <p:cNvPr id="26659" name="Łącznik prosty ze strzałką 39"/>
          <p:cNvCxnSpPr>
            <a:cxnSpLocks noChangeShapeType="1"/>
          </p:cNvCxnSpPr>
          <p:nvPr/>
        </p:nvCxnSpPr>
        <p:spPr bwMode="auto">
          <a:xfrm>
            <a:off x="2417763" y="5732463"/>
            <a:ext cx="469900" cy="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60" name="Prostokąt 13"/>
          <p:cNvSpPr>
            <a:spLocks noChangeArrowheads="1"/>
          </p:cNvSpPr>
          <p:nvPr/>
        </p:nvSpPr>
        <p:spPr bwMode="auto">
          <a:xfrm>
            <a:off x="871538" y="5373688"/>
            <a:ext cx="1546225" cy="503237"/>
          </a:xfrm>
          <a:prstGeom prst="rect">
            <a:avLst/>
          </a:prstGeom>
          <a:solidFill>
            <a:srgbClr val="FFFFD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0" i="0" dirty="0">
                <a:latin typeface="Arial" charset="0"/>
              </a:rPr>
              <a:t>RPO WM </a:t>
            </a:r>
            <a:r>
              <a:rPr lang="pl-PL" altLang="pl-PL" sz="1400" b="0" i="0" dirty="0">
                <a:latin typeface="Arial" charset="0"/>
              </a:rPr>
              <a:t>2014-2020</a:t>
            </a:r>
          </a:p>
        </p:txBody>
      </p:sp>
      <p:sp>
        <p:nvSpPr>
          <p:cNvPr id="14" name="Elipsa 13"/>
          <p:cNvSpPr/>
          <p:nvPr/>
        </p:nvSpPr>
        <p:spPr>
          <a:xfrm>
            <a:off x="2987824" y="5367338"/>
            <a:ext cx="1341289" cy="5095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871538" y="5373688"/>
            <a:ext cx="1501775" cy="5032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2" name="Tytuł 1"/>
          <p:cNvSpPr txBox="1">
            <a:spLocks/>
          </p:cNvSpPr>
          <p:nvPr/>
        </p:nvSpPr>
        <p:spPr>
          <a:xfrm>
            <a:off x="166688" y="1053306"/>
            <a:ext cx="4162425" cy="43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2800" b="1" dirty="0" smtClean="0">
                <a:solidFill>
                  <a:srgbClr val="0070C0"/>
                </a:solidFill>
              </a:rPr>
              <a:t>System realizacji Strategii</a:t>
            </a:r>
          </a:p>
        </p:txBody>
      </p:sp>
    </p:spTree>
    <p:extLst>
      <p:ext uri="{BB962C8B-B14F-4D97-AF65-F5344CB8AC3E}">
        <p14:creationId xmlns="" xmlns:p14="http://schemas.microsoft.com/office/powerpoint/2010/main" val="2907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24999446"/>
              </p:ext>
            </p:extLst>
          </p:nvPr>
        </p:nvGraphicFramePr>
        <p:xfrm>
          <a:off x="511552" y="1446663"/>
          <a:ext cx="7849636" cy="503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391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668" y="990745"/>
            <a:ext cx="7886700" cy="933453"/>
          </a:xfrm>
        </p:spPr>
        <p:txBody>
          <a:bodyPr>
            <a:noAutofit/>
          </a:bodyPr>
          <a:lstStyle/>
          <a:p>
            <a:r>
              <a:rPr lang="pl-PL" sz="2800" dirty="0">
                <a:latin typeface="+mn-lt"/>
              </a:rPr>
              <a:t/>
            </a:r>
            <a:br>
              <a:rPr lang="pl-PL" sz="2800" dirty="0">
                <a:latin typeface="+mn-lt"/>
              </a:rPr>
            </a:br>
            <a:r>
              <a:rPr lang="pl-PL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Program Operacyjny Polska Cyfrowa 2014-2020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1616292"/>
              </p:ext>
            </p:extLst>
          </p:nvPr>
        </p:nvGraphicFramePr>
        <p:xfrm>
          <a:off x="122831" y="2183641"/>
          <a:ext cx="8748214" cy="429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37804618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1821</TotalTime>
  <Words>1071</Words>
  <Application>Microsoft Office PowerPoint</Application>
  <PresentationFormat>Pokaz na ekranie (4:3)</PresentationFormat>
  <Paragraphs>149</Paragraphs>
  <Slides>18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Programy Regionalne</vt:lpstr>
      <vt:lpstr>Slajd 1</vt:lpstr>
      <vt:lpstr>Wizja rozwoju województwa </vt:lpstr>
      <vt:lpstr>STRATEGIA ROZWOJU WOJEWÓDZTWA MAZOWIECKIEGO DO 2030 ROKU </vt:lpstr>
      <vt:lpstr>Specyficzna sytuacja województwa mazowieckiego </vt:lpstr>
      <vt:lpstr>Nowa perspektywa - nowe wyzwania</vt:lpstr>
      <vt:lpstr>Slajd 6</vt:lpstr>
      <vt:lpstr>Slajd 7</vt:lpstr>
      <vt:lpstr>Slajd 8</vt:lpstr>
      <vt:lpstr> Program Operacyjny Polska Cyfrowa 2014-2020</vt:lpstr>
      <vt:lpstr>Program Operacyjny Infrastruktura i Środowisko 2014-2020</vt:lpstr>
      <vt:lpstr> Program Operacyjny Wiedza Edukacja Rozwój 2014-2020</vt:lpstr>
      <vt:lpstr> Program Operacyjny Inteligentny Rozwój  2014-2020</vt:lpstr>
      <vt:lpstr>Slajd 13</vt:lpstr>
      <vt:lpstr>Slajd 14</vt:lpstr>
      <vt:lpstr>Slajd 15</vt:lpstr>
      <vt:lpstr>Obszary strategicznej Interwencji-OSI</vt:lpstr>
      <vt:lpstr>Najważniejsze ograniczenia w RPO WM 2014-2020: </vt:lpstr>
      <vt:lpstr>Dziękuję za uwagę Klaudiusz Ostrowski Wydział Informacji i Szkoleń Beneficjentów Mazowiecka Jednostka Wdrażania  Programów Unijnych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Katarzyna Burchacka</cp:lastModifiedBy>
  <cp:revision>145</cp:revision>
  <cp:lastPrinted>2015-05-18T08:58:31Z</cp:lastPrinted>
  <dcterms:created xsi:type="dcterms:W3CDTF">2015-04-20T12:46:14Z</dcterms:created>
  <dcterms:modified xsi:type="dcterms:W3CDTF">2015-06-16T23:20:39Z</dcterms:modified>
</cp:coreProperties>
</file>