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4"/>
  </p:notesMasterIdLst>
  <p:sldIdLst>
    <p:sldId id="265" r:id="rId2"/>
    <p:sldId id="266" r:id="rId3"/>
    <p:sldId id="311" r:id="rId4"/>
    <p:sldId id="26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4" r:id="rId16"/>
    <p:sldId id="282" r:id="rId17"/>
    <p:sldId id="285" r:id="rId18"/>
    <p:sldId id="283" r:id="rId19"/>
    <p:sldId id="287" r:id="rId20"/>
    <p:sldId id="307" r:id="rId21"/>
    <p:sldId id="308" r:id="rId22"/>
    <p:sldId id="309" r:id="rId23"/>
    <p:sldId id="310" r:id="rId24"/>
    <p:sldId id="313" r:id="rId25"/>
    <p:sldId id="312" r:id="rId26"/>
    <p:sldId id="314" r:id="rId27"/>
    <p:sldId id="315" r:id="rId28"/>
    <p:sldId id="316" r:id="rId29"/>
    <p:sldId id="317" r:id="rId30"/>
    <p:sldId id="306" r:id="rId31"/>
    <p:sldId id="271" r:id="rId32"/>
    <p:sldId id="270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9" autoAdjust="0"/>
    <p:restoredTop sz="94660"/>
  </p:normalViewPr>
  <p:slideViewPr>
    <p:cSldViewPr>
      <p:cViewPr varScale="1">
        <p:scale>
          <a:sx n="105" d="100"/>
          <a:sy n="105" d="100"/>
        </p:scale>
        <p:origin x="-318" y="-78"/>
      </p:cViewPr>
      <p:guideLst>
        <p:guide orient="horz" pos="2129"/>
        <p:guide orient="horz" pos="754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F98AC9-5388-47FF-A288-4D0E430671B4}" type="datetimeFigureOut">
              <a:rPr lang="zh-CN" altLang="en-US"/>
              <a:pPr/>
              <a:t>2013/1/9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99392A-CF3A-49A7-B1C7-351A9E68B28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620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9392A-CF3A-49A7-B1C7-351A9E68B28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D3E5-C5F7-4792-A2FC-7C7128D7F03A}" type="datetimeFigureOut">
              <a:rPr lang="zh-CN" altLang="en-US" smtClean="0"/>
              <a:pPr/>
              <a:t>2013/1/9</a:t>
            </a:fld>
            <a:endParaRPr lang="zh-CN" alt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DF62-A7E6-44A6-AFC2-6267BEEADB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2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6BBB-1649-40A3-833F-94104F222A69}" type="datetimeFigureOut">
              <a:rPr lang="zh-CN" altLang="en-US" smtClean="0"/>
              <a:pPr/>
              <a:t>2013/1/9</a:t>
            </a:fld>
            <a:endParaRPr lang="zh-CN" alt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EDD6-1B9F-4FC4-99FF-CBAA6AD0EB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2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2E77-239C-4891-A674-F521726C1C6C}" type="datetimeFigureOut">
              <a:rPr lang="zh-CN" altLang="en-US" smtClean="0"/>
              <a:pPr/>
              <a:t>2013/1/9</a:t>
            </a:fld>
            <a:endParaRPr lang="zh-CN" alt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F5FA-F40A-4B70-AEB0-182C74572E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2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C751-3CAD-4086-AAC9-C2EDF8C47F9E}" type="datetimeFigureOut">
              <a:rPr lang="zh-CN" altLang="en-US" smtClean="0"/>
              <a:pPr/>
              <a:t>2013/1/9</a:t>
            </a:fld>
            <a:endParaRPr lang="zh-CN" alt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2139-B971-47D6-994F-1548F37BC5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2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CEA0-EBD0-4FD8-90BD-1EBAADD99B3A}" type="datetimeFigureOut">
              <a:rPr lang="zh-CN" altLang="en-US" smtClean="0"/>
              <a:pPr/>
              <a:t>2013/1/9</a:t>
            </a:fld>
            <a:endParaRPr lang="zh-CN" alt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1171-26D3-40F9-8AC8-ACF6110E4D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2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D4C8-CF4F-4DBD-8739-5476D3C4E2AC}" type="datetimeFigureOut">
              <a:rPr lang="zh-CN" altLang="en-US" smtClean="0"/>
              <a:pPr/>
              <a:t>2013/1/9</a:t>
            </a:fld>
            <a:endParaRPr lang="zh-CN" alt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2518-3F81-4C31-A4E9-5909DCC150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2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8B97-5D0D-46C5-A067-356906AB23C1}" type="datetimeFigureOut">
              <a:rPr lang="zh-CN" altLang="en-US" smtClean="0"/>
              <a:pPr/>
              <a:t>2013/1/9</a:t>
            </a:fld>
            <a:endParaRPr lang="zh-CN" alt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6AD7-BCFB-4E78-AFB7-8987E9F96D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2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D5FC-38C7-40DC-BE54-391EF80D768F}" type="datetimeFigureOut">
              <a:rPr lang="zh-CN" altLang="en-US" smtClean="0"/>
              <a:pPr/>
              <a:t>2013/1/9</a:t>
            </a:fld>
            <a:endParaRPr lang="zh-CN" alt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AC38-2D3F-4958-9522-024005475B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2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EA8-695C-4694-8CC7-47E9461A1B3B}" type="datetimeFigureOut">
              <a:rPr lang="zh-CN" altLang="en-US" smtClean="0"/>
              <a:pPr/>
              <a:t>2013/1/9</a:t>
            </a:fld>
            <a:endParaRPr lang="zh-CN" alt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D0ED-F7D6-452D-9B31-9E1E9BB4AE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2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F522-FD58-408E-98CB-E7F783603EC9}" type="datetimeFigureOut">
              <a:rPr lang="zh-CN" altLang="en-US" smtClean="0"/>
              <a:pPr/>
              <a:t>2013/1/9</a:t>
            </a:fld>
            <a:endParaRPr lang="zh-CN" alt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FDB7-05F5-49EE-8CA1-BDC27D9F2C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2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BC67-0F53-4F60-8931-9C622D1DD2A6}" type="datetimeFigureOut">
              <a:rPr lang="zh-CN" altLang="en-US" smtClean="0"/>
              <a:pPr/>
              <a:t>2013/1/9</a:t>
            </a:fld>
            <a:endParaRPr lang="zh-CN" alt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5492-7E45-4102-8BE3-7E430FB19A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2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57398-72AC-42E8-B987-C7746D10711A}" type="datetimeFigureOut">
              <a:rPr lang="zh-CN" altLang="en-US" smtClean="0"/>
              <a:pPr/>
              <a:t>2013/1/9</a:t>
            </a:fld>
            <a:endParaRPr lang="zh-CN" alt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F13AF-5727-479D-B155-E938A3D9F5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advClick="0" advTm="20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t="-7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786182" y="357166"/>
            <a:ext cx="55721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pl-PL" altLang="zh-CN" sz="4800" b="1" i="0" u="none" strike="noStrike" kern="0" spc="-300" normalizeH="0" baseline="0" noProof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j-cs"/>
              </a:rPr>
              <a:t>Regionalny Program</a:t>
            </a:r>
            <a:r>
              <a:rPr kumimoji="0" lang="pl-PL" altLang="zh-CN" sz="4800" b="1" i="0" u="none" strike="noStrike" kern="0" spc="-300" normalizeH="0" noProof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j-cs"/>
              </a:rPr>
              <a:t> </a:t>
            </a:r>
            <a:r>
              <a:rPr kumimoji="0" lang="pl-PL" altLang="zh-CN" sz="4800" b="1" i="0" u="none" strike="noStrike" kern="0" spc="-300" normalizeH="0" baseline="0" noProof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j-cs"/>
              </a:rPr>
              <a:t>Operacyjny </a:t>
            </a:r>
            <a:r>
              <a:rPr lang="pl-PL" altLang="zh-CN" sz="4800" b="1" kern="0" spc="-30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Województwa</a:t>
            </a:r>
            <a:endParaRPr lang="zh-CN" altLang="en-US" sz="4800" b="1" kern="0" spc="-30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  <a:p>
            <a:pPr algn="ctr"/>
            <a:endParaRPr lang="pl-PL" altLang="zh-CN" sz="4800" b="1" kern="0" spc="-15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4099" name="Picture 3" descr="C:\Users\Caro\Desktop\logoeurop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42"/>
            <a:ext cx="3714776" cy="215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2857496"/>
            <a:ext cx="92155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5700" b="1" kern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Mazowieckiego 2007-2013</a:t>
            </a:r>
            <a:endParaRPr lang="zh-CN" altLang="en-US" sz="5700" b="1" kern="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  <a:p>
            <a:pPr algn="ctr"/>
            <a:endParaRPr lang="pl-PL" altLang="zh-CN" sz="4800" b="1" kern="0" spc="-15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00166" y="428604"/>
            <a:ext cx="61436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0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Rewitalizacja obszarów</a:t>
            </a:r>
            <a:endParaRPr lang="zh-CN" altLang="en-US" sz="40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857364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Rewitalizacja wybranych obszarów kryzysowych m.st. Warszawy w aspekcie ochrony zabytków, poprawy jakości przestrzeni publicznej oraz społeczno-kulturowym.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Miasto Stołeczne Warszawa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24 715 964,07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18 689 840,81</a:t>
            </a:r>
            <a:endParaRPr lang="pl-PL" altLang="zh-CN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500694" y="1214422"/>
            <a:ext cx="19288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*Zrealizowane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4098" name="Picture 2" descr="C:\Users\Caro\Desktop\321eb1e9a6c46c822ef37ba627553c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14752"/>
            <a:ext cx="4190997" cy="3143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099" name="Picture 3" descr="C:\Users\Caro\Desktop\686c86fd37fa7eecad82028d639215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857628"/>
            <a:ext cx="4243387" cy="30003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28728" y="357166"/>
            <a:ext cx="600079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Koleje Mazowieckie</a:t>
            </a:r>
            <a:endParaRPr lang="zh-CN" altLang="en-US" sz="4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428736"/>
            <a:ext cx="92869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Zakup 11 nowych, </a:t>
            </a:r>
            <a:r>
              <a:rPr lang="pl-PL" altLang="zh-CN" sz="2000" b="1" kern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dwukabinowych</a:t>
            </a:r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 lokomotyw elektrycznych przeznaczonych do prowadzenia składów pociągów pasażerskich zmienno kierunkowych, złożonych Z wagonów typu </a:t>
            </a:r>
            <a:r>
              <a:rPr lang="pl-PL" altLang="zh-CN" sz="2000" b="1" kern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push-pull</a:t>
            </a:r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 ze świadczeniem usług serwisowych W okresie czterech lat od daty przekazania.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Beneficjent: "Koleje Mazowieckie - KM" sp. z o.o.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Wartość całkowita projektu: 204 505 169,36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Wartość dofinansowania: 79 623 677,68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500694" y="1214422"/>
            <a:ext cx="19288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*Zrealizowane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5123" name="Picture 3" descr="C:\Users\Caro\Desktop\6630c154703097a81f7fd1d6afc48c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25515"/>
            <a:ext cx="4572000" cy="273248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124" name="Picture 4" descr="C:\Users\Caro\Desktop\afb1a824d7634238a174efe2d40157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4080227"/>
            <a:ext cx="4643438" cy="277777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43108" y="357166"/>
            <a:ext cx="485778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Baza sportowa</a:t>
            </a:r>
            <a:endParaRPr lang="zh-CN" altLang="en-US" sz="4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857364"/>
            <a:ext cx="91440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Wyrównywanie szans edukacyjnych dzieci, młodzieży z terenów wiejskich oraz poprawa oferty sportowo-rekreacyjnej skierowanej do mieszkańców gminy przez modernizację i rozbudowę istniejącej bazy sportowej Zespołu Szkół Publicznych w Mrozach.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Gmina Mrozy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9 525 243,39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8 059 489,85</a:t>
            </a:r>
            <a:endParaRPr lang="pl-PL" altLang="zh-CN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6146" name="Picture 2" descr="C:\Users\Caro\Desktop\hala_zs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478001"/>
            <a:ext cx="4357686" cy="195137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147" name="Picture 3" descr="C:\Users\Caro\Desktop\hala_zs4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429132"/>
            <a:ext cx="4786314" cy="20002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357686" y="1214422"/>
            <a:ext cx="34290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 W trakcie realizacji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43108" y="357166"/>
            <a:ext cx="485778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Kryta Pływalnia</a:t>
            </a:r>
            <a:endParaRPr lang="zh-CN" altLang="en-US" sz="4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14282" y="1928802"/>
            <a:ext cx="850112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Budowa krytej międzyszkolnej pływalni w Przysusze.</a:t>
            </a:r>
          </a:p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Powiat Przysuski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17 916 496,83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7 192 130,75</a:t>
            </a:r>
          </a:p>
        </p:txBody>
      </p:sp>
      <p:pic>
        <p:nvPicPr>
          <p:cNvPr id="7170" name="Picture 2" descr="C:\Users\Caro\Desktop\bas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888517"/>
            <a:ext cx="4429156" cy="29694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171" name="Picture 3" descr="C:\Users\Caro\Desktop\basen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8538" y="3891750"/>
            <a:ext cx="4435462" cy="29662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357686" y="1214422"/>
            <a:ext cx="34290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 W trakcie realizacji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85918" y="357166"/>
            <a:ext cx="542928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Pracownia Rzeźby</a:t>
            </a:r>
            <a:endParaRPr lang="zh-CN" altLang="en-US" sz="4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42844" y="1857364"/>
            <a:ext cx="900115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Budowa budynku Wydziału Humanistycznego z Pracownią Rzeźby dla Uniwersytetu Przyrodniczo - Humanistycznego w Siedlcach przy ul. Żytniej - II etap</a:t>
            </a:r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.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Uniwersytet Przyrodniczo - Humanistyczny w Siedlcach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46 003 004,15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27 368 944,52</a:t>
            </a:r>
            <a:endParaRPr lang="pl-PL" altLang="zh-CN" sz="20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8194" name="Picture 2" descr="C:\Users\Caro\Desktop\prace_grudzien_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8"/>
            <a:ext cx="4651743" cy="300037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195" name="Picture 3" descr="C:\Users\Caro\Desktop\prace_grudzien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8937" y="3857629"/>
            <a:ext cx="4505063" cy="30003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357686" y="1214422"/>
            <a:ext cx="34290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 W trakcie realizacji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00166" y="357166"/>
            <a:ext cx="592935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3200" b="1" kern="0" spc="-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Pawilon Ginekologiczno-Położniczy</a:t>
            </a:r>
            <a:endParaRPr lang="zh-CN" altLang="en-US" sz="3200" b="1" kern="0" spc="-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857364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Budowa Pawilonu Ginekologiczno-Położniczego z wykorzystaniem istniejącej konstrukcji w Radomskim Szpitalu Specjalistycznym im. dr Tytusa Chałubińskiego wraz z jego wyposażeniem.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Radomski Szpital Specjalistyczny im. Dr Tytusa Chałubińskiego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Okres realizacji projektu: 2008-07-17 - 2011-07-31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35 068 944,32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26 905 109,37</a:t>
            </a:r>
            <a:endParaRPr lang="pl-PL" altLang="zh-CN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11266" name="Picture 2" descr="C:\Users\Caro\Desktop\tn_pawilon_ginekologiczn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12107"/>
            <a:ext cx="4286280" cy="284589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267" name="Picture 3" descr="C:\Users\Caro\Desktop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000504"/>
            <a:ext cx="3809995" cy="28574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500694" y="1214422"/>
            <a:ext cx="19288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*Zrealizowane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28728" y="357166"/>
            <a:ext cx="614366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400" b="1" kern="0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Dom Pomocy Społecznej</a:t>
            </a:r>
            <a:endParaRPr lang="zh-CN" altLang="en-US" sz="4400" b="1" kern="0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2000240"/>
            <a:ext cx="91440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Adaptacja i rozbudowa Domu Pomocy Społecznej w Młodzieszynie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Powiat Sochaczewski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7 273 071,2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5 113 319,59</a:t>
            </a:r>
          </a:p>
        </p:txBody>
      </p:sp>
      <p:pic>
        <p:nvPicPr>
          <p:cNvPr id="9218" name="Picture 2" descr="C:\Users\Caro\Desktop\dps_x51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256"/>
            <a:ext cx="4572032" cy="2366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Caro\Desktop\ermin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184122"/>
            <a:ext cx="3428992" cy="245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357686" y="1214422"/>
            <a:ext cx="34290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 W trakcie realizacji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28728" y="357166"/>
            <a:ext cx="600079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000" b="1" kern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Nowoczesne wyposażenie</a:t>
            </a:r>
            <a:endParaRPr lang="zh-CN" altLang="en-US" sz="4000" b="1" kern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714488"/>
            <a:ext cx="900115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pl-PL" altLang="zh-CN" sz="20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  <a:cs typeface="+mj-cs"/>
            </a:endParaRPr>
          </a:p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Nowoczesne wyposażenie szpitala gwarantem bezpieczeństwa zdrowotnego pacjentów</a:t>
            </a:r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.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Samodzielny Publiczny Zakład Opieki Zdrowotnej w Pułtusku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10 149 683,01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8 443 271,25</a:t>
            </a:r>
            <a:endParaRPr lang="pl-PL" altLang="zh-CN" sz="20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12290" name="Picture 2" descr="C:\Users\Caro\Desktop\rt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55148"/>
            <a:ext cx="4714876" cy="280285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291" name="Picture 3" descr="C:\Users\Caro\Desktop\loz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060" y="4000505"/>
            <a:ext cx="4451940" cy="28574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500694" y="1214422"/>
            <a:ext cx="19288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*Zrealizowane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85852" y="500042"/>
            <a:ext cx="635798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000" b="1" kern="0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Wyższa Szkoła Zawodowa</a:t>
            </a:r>
            <a:endParaRPr lang="zh-CN" altLang="en-US" sz="4000" b="1" kern="0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42844" y="1857364"/>
            <a:ext cx="900115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Poprawa jakości infrastruktury dydaktyki Państwowej Wyższej Szkoły Zawodowej w Płocku.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Państwowa Wyższa Szkoła Zawodowa w Płocku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Okres realizacji projektu: 2007-01-01 - 2012-12-31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24 745 097,18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18 992 616,97</a:t>
            </a:r>
            <a:endParaRPr lang="pl-PL" altLang="zh-CN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10242" name="Picture 2" descr="C:\Users\Caro\Desktop\wiz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829050"/>
            <a:ext cx="4514850" cy="30289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43" name="Picture 3" descr="C:\Users\Caro\Desktop\wiz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755793"/>
            <a:ext cx="3571900" cy="310220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357686" y="1214422"/>
            <a:ext cx="34290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 W trakcie realizacji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28728" y="357166"/>
            <a:ext cx="600079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800" b="1" kern="0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Dom Muzyka Seniora</a:t>
            </a:r>
            <a:endParaRPr lang="zh-CN" altLang="en-US" sz="4800" b="1" kern="0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14282" y="1857364"/>
            <a:ext cx="878687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Utworzenie Domu Muzyka Seniora w Kątach w gminie Góra Kalwaria w powiecie piaseczyńskim pod Warszawą.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Fundacja „Dom Muzyka Seniora”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15 666 905,87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13 316 869,99</a:t>
            </a:r>
            <a:endParaRPr lang="pl-PL" altLang="zh-CN" sz="20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13315" name="Picture 3" descr="C:\Users\Caro\Desktop\365df168ad8ad7653cc9ecf07cb8c5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86190"/>
            <a:ext cx="4500562" cy="30718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316" name="Picture 4" descr="C:\Users\Caro\Desktop\f1ceec75b68684d15fd80927afbb95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4752"/>
            <a:ext cx="4718458" cy="3143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5500694" y="1214422"/>
            <a:ext cx="19288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*Zrealizowane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43108" y="357166"/>
            <a:ext cx="485778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Witam Państwa!</a:t>
            </a:r>
            <a:endParaRPr kumimoji="0" lang="zh-CN" altLang="en-US" sz="6000" b="1" i="0" u="none" strike="noStrike" kern="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宋体" pitchFamily="2" charset="-122"/>
              <a:ea typeface="宋体" pitchFamily="2" charset="-122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4282" y="2000240"/>
            <a:ext cx="8715404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32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Zaprezentuje dobre praktyki wykorzystania funduszy europejskich w ramach </a:t>
            </a:r>
          </a:p>
          <a:p>
            <a:pPr algn="ctr"/>
            <a:r>
              <a:rPr lang="pl-PL" altLang="zh-CN" sz="32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RPO WM 2007-2013!</a:t>
            </a:r>
          </a:p>
          <a:p>
            <a:pPr algn="ctr"/>
            <a:r>
              <a:rPr lang="pl-PL" altLang="zh-CN" sz="32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Zmiany powstałe dzięki projektom </a:t>
            </a:r>
          </a:p>
          <a:p>
            <a:pPr algn="ctr"/>
            <a:r>
              <a:rPr lang="pl-PL" altLang="zh-CN" sz="32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RPO WM 2007-2013 zakończone oraz aktualnie realizowane!</a:t>
            </a:r>
            <a:endParaRPr lang="pl-PL" altLang="zh-CN" sz="32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00166" y="357166"/>
            <a:ext cx="592935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000" b="1" kern="0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Rozbudowa i modernizacja</a:t>
            </a:r>
            <a:endParaRPr lang="zh-CN" altLang="en-US" sz="4000" b="1" kern="0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00034" y="1857364"/>
            <a:ext cx="835824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Rozbudowa i modernizacja Domu Pomocy Społecznej w </a:t>
            </a:r>
            <a:r>
              <a:rPr lang="pl-PL" altLang="zh-CN" sz="2400" b="1" kern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Niedabylu</a:t>
            </a:r>
            <a:endParaRPr lang="pl-PL" altLang="zh-CN" sz="24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  <a:cs typeface="+mj-cs"/>
            </a:endParaRP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Powiat Białobrzeski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3 750 793,77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2 793 162,04</a:t>
            </a:r>
            <a:endParaRPr lang="pl-PL" altLang="zh-CN" sz="20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14338" name="Picture 2" descr="C:\Users\Caro\Desktop\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857604"/>
            <a:ext cx="4000528" cy="30003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4339" name="Picture 3" descr="C:\Users\Caro\Desktop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3855207"/>
            <a:ext cx="4429156" cy="300279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357686" y="1214422"/>
            <a:ext cx="34290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 W trakcie realizacji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00166" y="357166"/>
            <a:ext cx="600079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3200" b="1" kern="0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Przyszkolne Centrum Sportowe</a:t>
            </a:r>
            <a:endParaRPr lang="zh-CN" altLang="en-US" sz="3200" b="1" kern="0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71472" y="1857364"/>
            <a:ext cx="828680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Przyszkolne Centrum Sportowe w Wieczfni Kościelnej.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Gmina Wieczfnia Kościelna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2 662 447,05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2 172 257,87</a:t>
            </a:r>
            <a:endParaRPr lang="pl-PL" altLang="zh-CN" sz="20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1026" name="Picture 2" descr="C:\Users\Caro\Desktop\P9180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87857"/>
            <a:ext cx="4357718" cy="327014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7" name="Picture 3" descr="C:\Users\Caro\Desktop\P91801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06" y="3571876"/>
            <a:ext cx="4379010" cy="32861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500694" y="1214422"/>
            <a:ext cx="19288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*Zrealizowane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14480" y="357166"/>
            <a:ext cx="564360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3600" b="1" kern="0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Dom Opiekuńczo-Leczniczy</a:t>
            </a:r>
            <a:endParaRPr lang="zh-CN" altLang="en-US" sz="3600" b="1" kern="0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857364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Budowa Domu Opiekuńczo-Leczniczego z rehabilitacją dla osób starszych i niepełnosprawnych we wsi Osieczek, gmina Pniewy.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"</a:t>
            </a:r>
            <a:r>
              <a:rPr lang="pl-PL" altLang="zh-CN" b="1" kern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ConcordiaSalus</a:t>
            </a:r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 Sp. z o.o."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11 550 525,12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6 569 086,53</a:t>
            </a:r>
          </a:p>
        </p:txBody>
      </p:sp>
      <p:pic>
        <p:nvPicPr>
          <p:cNvPr id="2050" name="Picture 2" descr="C:\Users\Caro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75080"/>
            <a:ext cx="4786346" cy="31829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1" name="Picture 3" descr="C:\Users\Caro\Desktop\1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4474" y="3490855"/>
            <a:ext cx="4489526" cy="336714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500694" y="1214422"/>
            <a:ext cx="19288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*Zrealizowane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71604" y="357166"/>
            <a:ext cx="585791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3200" b="1" kern="0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Kompleksowe uzbrojenie terenu</a:t>
            </a:r>
            <a:endParaRPr lang="zh-CN" altLang="en-US" sz="3200" b="1" kern="0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857364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Kompleksowe uzbrojenie terenu w miejscowości Nowe Przybojewo w celu stworzenia strefy aktywności gospodarczej.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Gmina Czerwińsk nad Wisłą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3 522 659,19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2 761 016,94</a:t>
            </a:r>
            <a:endParaRPr lang="pl-PL" altLang="zh-CN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500694" y="1214422"/>
            <a:ext cx="19288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*Zrealizowane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3074" name="Picture 2" descr="C:\Users\Caro\Desktop\dwfegr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854156"/>
            <a:ext cx="4214842" cy="30038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Picture 3" descr="C:\Users\Caro\Desktop\gewgwgw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771914"/>
            <a:ext cx="4143404" cy="308608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00166" y="357166"/>
            <a:ext cx="600079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2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Park Przemysłowo-Technologiczny</a:t>
            </a:r>
            <a:endParaRPr lang="zh-CN" altLang="en-US" sz="2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142976" y="1857364"/>
            <a:ext cx="714376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Płocki Park Przemysłowo - Technologiczny I</a:t>
            </a:r>
          </a:p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Płocki Park Przemysłowo - Technologiczny Spółka Akcyjna</a:t>
            </a:r>
          </a:p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187 009 200</a:t>
            </a:r>
          </a:p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58 650 000</a:t>
            </a:r>
          </a:p>
        </p:txBody>
      </p:sp>
      <p:pic>
        <p:nvPicPr>
          <p:cNvPr id="2050" name="Picture 2" descr="C:\Users\Caro\Desktop\8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00504"/>
            <a:ext cx="4500562" cy="28574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1" name="Picture 3" descr="C:\Users\Caro\Desktop\5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000504"/>
            <a:ext cx="4714908" cy="28574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357686" y="1214422"/>
            <a:ext cx="34290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 W trakcie realizacji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00166" y="357166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3200" b="1" kern="0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Rewitalizacja Rynku Mariackiego</a:t>
            </a:r>
            <a:endParaRPr lang="zh-CN" altLang="en-US" sz="3200" b="1" kern="0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85720" y="1643050"/>
            <a:ext cx="842968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8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Rewitalizacja Rynku Mariackiego w Węgrowie</a:t>
            </a:r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.</a:t>
            </a:r>
          </a:p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Miasto Węgrów</a:t>
            </a:r>
          </a:p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18 568 539,77</a:t>
            </a:r>
          </a:p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14 837 183,14</a:t>
            </a:r>
            <a:endParaRPr lang="pl-PL" altLang="zh-CN" sz="24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3074" name="Picture 2" descr="C:\Users\Caro\Desktop\2_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86190"/>
            <a:ext cx="4357718" cy="30718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Picture 3" descr="C:\Users\Caro\Desktop\1_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30" y="3786190"/>
            <a:ext cx="4643470" cy="30718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500694" y="1214422"/>
            <a:ext cx="19288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*Zrealizowane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43108" y="357166"/>
            <a:ext cx="485778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4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Ośrodek Kultury</a:t>
            </a:r>
            <a:endParaRPr lang="zh-CN" altLang="en-US" sz="44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42910" y="1857364"/>
            <a:ext cx="828680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Modernizacja Węgrowskiego Ośrodka Kultury – etap II.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Węgrowski Ośrodek Kultury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4 279 458,62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2 800 922,29</a:t>
            </a:r>
            <a:endParaRPr lang="pl-PL" altLang="zh-CN" sz="20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4098" name="Picture 2" descr="C:\Users\Caro\Desktop\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50354"/>
            <a:ext cx="4214842" cy="290764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099" name="Picture 3" descr="C:\Users\Caro\Desktop\100000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6706" y="3857628"/>
            <a:ext cx="4553011" cy="30003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357686" y="1214422"/>
            <a:ext cx="34290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 W trakcie realizacji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28728" y="357166"/>
            <a:ext cx="600079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3200" b="1" kern="0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Budowa sieci teleinformatycznej</a:t>
            </a:r>
            <a:endParaRPr lang="zh-CN" altLang="en-US" sz="3200" b="1" kern="0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85720" y="1857364"/>
            <a:ext cx="85725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8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Budowa sieci teleinformatycznej dla Miasta Józefowa</a:t>
            </a:r>
            <a:endParaRPr lang="pl-PL" altLang="zh-CN" sz="24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  <a:cs typeface="+mj-cs"/>
            </a:endParaRPr>
          </a:p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Miasto Józefów</a:t>
            </a:r>
          </a:p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3 029 529,5</a:t>
            </a:r>
          </a:p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2 575 100,07</a:t>
            </a:r>
            <a:endParaRPr lang="pl-PL" altLang="zh-CN" sz="24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5124" name="Picture 4" descr="C:\Users\Caro\Desktop\networ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000504"/>
            <a:ext cx="4086226" cy="2667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125" name="Picture 5" descr="C:\Users\Caro\Desktop\zaciskar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143380"/>
            <a:ext cx="2954936" cy="2052903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4286248" y="1214422"/>
            <a:ext cx="34290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 W trakcie realizacji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43042" y="357166"/>
            <a:ext cx="578647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400" b="1" kern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Muzeum - MPP</a:t>
            </a:r>
            <a:endParaRPr lang="zh-CN" altLang="en-US" sz="4400" b="1" kern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357298"/>
            <a:ext cx="9144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pl-PL" altLang="zh-CN" sz="20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  <a:cs typeface="+mj-cs"/>
            </a:endParaRPr>
          </a:p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Budowa Muzeum - Miejsce Pamięci Palmiry.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Miasto Stołeczne Warszawa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7 624 548,6</a:t>
            </a:r>
          </a:p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2 654 272,9</a:t>
            </a:r>
            <a:endParaRPr lang="pl-PL" altLang="zh-CN" sz="20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500694" y="1214422"/>
            <a:ext cx="19288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*Zrealizowane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6146" name="Picture 2" descr="C:\Users\Caro\Desktop\9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857628"/>
            <a:ext cx="4121176" cy="274573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147" name="Picture 3" descr="C:\Users\Caro\Desktop\10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286256"/>
            <a:ext cx="4572032" cy="204786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43042" y="357166"/>
            <a:ext cx="578647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400" b="1" kern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oraz...</a:t>
            </a:r>
            <a:endParaRPr lang="zh-CN" altLang="en-US" sz="4400" b="1" kern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071538" y="2571744"/>
            <a:ext cx="70009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pl-PL" altLang="zh-CN" sz="20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  <a:cs typeface="+mj-cs"/>
            </a:endParaRPr>
          </a:p>
          <a:p>
            <a:pPr algn="ctr"/>
            <a:r>
              <a:rPr lang="pl-PL" altLang="zh-CN" sz="36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...wiele innych informacji o projektach na stronie :</a:t>
            </a:r>
          </a:p>
          <a:p>
            <a:pPr algn="ctr"/>
            <a:r>
              <a:rPr lang="pl-PL" altLang="zh-CN" sz="3600" b="1" kern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rpo.mazowia.eu</a:t>
            </a:r>
            <a:endParaRPr lang="pl-PL" altLang="zh-CN" sz="32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28728" y="357166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400" b="1" kern="0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Bazy wiedzy o Mazowszu</a:t>
            </a:r>
            <a:endParaRPr lang="zh-CN" altLang="en-US" sz="4400" b="1" kern="0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571612"/>
            <a:ext cx="9144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Przyspieszenie wzrostu konkurencyjności województwa mazowieckiego, przez budowanie społeczeństwa informacyjnego i gospodarki opartej na wiedzy poprzez stworzenie zintegrowanych baz wiedzy o Mazowszu.</a:t>
            </a:r>
          </a:p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Samorząd Województwa Mazowieckiego</a:t>
            </a:r>
          </a:p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180 000 </a:t>
            </a:r>
            <a:r>
              <a:rPr lang="pl-PL" altLang="zh-CN" sz="2400" b="1" kern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000</a:t>
            </a:r>
            <a:endParaRPr lang="pl-PL" altLang="zh-CN" sz="24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  <a:cs typeface="+mj-cs"/>
            </a:endParaRPr>
          </a:p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153 000 </a:t>
            </a:r>
            <a:r>
              <a:rPr lang="pl-PL" altLang="zh-CN" sz="2400" b="1" kern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000</a:t>
            </a:r>
            <a:endParaRPr lang="pl-PL" altLang="zh-CN" sz="24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357686" y="1214422"/>
            <a:ext cx="34290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 W trakcie realizacji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1026" name="Picture 2" descr="C:\Users\Caro\Desktop\20100721_logou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5286388"/>
            <a:ext cx="8643997" cy="96440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advClick="0" advTm="1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000232" y="357166"/>
            <a:ext cx="521497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Lata: 2007-2013</a:t>
            </a:r>
            <a:endParaRPr lang="zh-CN" altLang="en-US" sz="4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928802"/>
            <a:ext cx="8929718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400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Ilość projektów</a:t>
            </a:r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: </a:t>
            </a:r>
          </a:p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1398</a:t>
            </a:r>
          </a:p>
          <a:p>
            <a:pPr algn="ctr"/>
            <a:endParaRPr lang="pl-PL" altLang="zh-CN" sz="24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  <a:cs typeface="+mj-cs"/>
            </a:endParaRPr>
          </a:p>
          <a:p>
            <a:pPr algn="ctr"/>
            <a:r>
              <a:rPr lang="pl-PL" altLang="zh-CN" sz="2400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projektów: </a:t>
            </a:r>
          </a:p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9 773 486 634,39</a:t>
            </a:r>
          </a:p>
          <a:p>
            <a:pPr algn="ctr"/>
            <a:endParaRPr lang="pl-PL" altLang="zh-CN" sz="24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  <a:cs typeface="+mj-cs"/>
            </a:endParaRPr>
          </a:p>
          <a:p>
            <a:pPr algn="ctr"/>
            <a:r>
              <a:rPr lang="pl-PL" altLang="zh-CN" sz="2400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</a:t>
            </a:r>
            <a:endParaRPr lang="pl-PL" altLang="zh-CN" sz="24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  <a:cs typeface="+mj-cs"/>
            </a:endParaRPr>
          </a:p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5 870 505 511,87</a:t>
            </a:r>
          </a:p>
          <a:p>
            <a:pPr algn="ctr"/>
            <a:endParaRPr lang="pl-PL" altLang="zh-CN" sz="24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  <a:cs typeface="+mj-cs"/>
            </a:endParaRPr>
          </a:p>
          <a:p>
            <a:pPr algn="ctr"/>
            <a:r>
              <a:rPr lang="pl-PL" altLang="zh-CN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Cała lista projektów:</a:t>
            </a:r>
          </a:p>
          <a:p>
            <a:pPr algn="ctr"/>
            <a:r>
              <a:rPr lang="pl-PL" altLang="zh-CN" b="1" kern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www.rpo.mazowia.eu</a:t>
            </a:r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/</a:t>
            </a:r>
            <a:r>
              <a:rPr lang="pl-PL" altLang="zh-CN" b="1" kern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mapa-projektow-rpo-wm</a:t>
            </a:r>
            <a:endParaRPr lang="pl-PL" altLang="zh-CN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Caro\Desktop\logoeurop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63926"/>
            <a:ext cx="3961500" cy="2294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571984"/>
            <a:ext cx="3929058" cy="2286016"/>
          </a:xfrm>
          <a:prstGeom prst="rect">
            <a:avLst/>
          </a:prstGeom>
          <a:noFill/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-1285908"/>
            <a:ext cx="9144000" cy="485778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214414" y="500042"/>
            <a:ext cx="685804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8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Źródła:</a:t>
            </a:r>
            <a:endParaRPr lang="zh-CN" altLang="en-US" sz="8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1028" name="Picture 4" descr="C:\Users\Caro\Desktop\logomazocia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214818"/>
            <a:ext cx="2990850" cy="102870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57158" y="1714488"/>
            <a:ext cx="814393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3200" b="1" kern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www.mazowia.eu</a:t>
            </a:r>
            <a:endParaRPr lang="pl-PL" altLang="zh-CN" sz="32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  <a:cs typeface="+mj-cs"/>
            </a:endParaRPr>
          </a:p>
          <a:p>
            <a:pPr algn="ctr"/>
            <a:r>
              <a:rPr lang="pl-PL" altLang="zh-CN" sz="3200" b="1" kern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www.rpo.mazowia.eu</a:t>
            </a:r>
            <a:endParaRPr lang="pl-PL" altLang="zh-CN" sz="32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  <a:cs typeface="+mj-cs"/>
            </a:endParaRPr>
          </a:p>
          <a:p>
            <a:pPr algn="ctr"/>
            <a:r>
              <a:rPr lang="pl-PL" altLang="zh-CN" sz="32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Zaprezentowane zdjęcia pochodzą z wielu stron :)</a:t>
            </a:r>
            <a:endParaRPr lang="pl-PL" altLang="zh-CN" sz="3200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Caro\Desktop\logoeurop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3961500" cy="2294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14290"/>
            <a:ext cx="3929058" cy="2286016"/>
          </a:xfrm>
          <a:prstGeom prst="rect">
            <a:avLst/>
          </a:prstGeom>
          <a:noFill/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2857496"/>
            <a:ext cx="9144000" cy="271464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14480" y="3714752"/>
            <a:ext cx="592935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Dziękuje za uwagę!</a:t>
            </a:r>
            <a:endParaRPr lang="zh-CN" altLang="en-US" sz="4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1028" name="Picture 4" descr="C:\Users\Caro\Desktop\logomazocia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571744"/>
            <a:ext cx="2990850" cy="102870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785918" y="4500570"/>
            <a:ext cx="53578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3200" b="1" i="1" kern="0" spc="-15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„</a:t>
            </a:r>
            <a:r>
              <a:rPr lang="pl-PL" altLang="zh-CN" sz="3200" b="1" i="1" kern="0" spc="-15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D</a:t>
            </a:r>
            <a:r>
              <a:rPr lang="en-US" altLang="zh-CN" sz="3200" b="1" i="1" kern="0" spc="-15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la </a:t>
            </a:r>
            <a:r>
              <a:rPr lang="en-US" altLang="zh-CN" sz="3200" b="1" i="1" kern="0" spc="-15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rozwoju</a:t>
            </a:r>
            <a:r>
              <a:rPr lang="en-US" altLang="zh-CN" sz="3200" b="1" i="1" kern="0" spc="-15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 </a:t>
            </a:r>
            <a:r>
              <a:rPr lang="en-US" altLang="zh-CN" sz="3200" b="1" i="1" kern="0" spc="-15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Mazowsza</a:t>
            </a:r>
            <a:r>
              <a:rPr lang="en-US" altLang="zh-CN" sz="3200" b="1" i="1" kern="0" spc="-15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"</a:t>
            </a:r>
            <a:endParaRPr lang="pl-PL" altLang="zh-CN" sz="3200" b="1" i="1" kern="0" spc="-15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00760" y="6357958"/>
            <a:ext cx="3357586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1600" b="1" kern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Wykonał: Karol Pergoł</a:t>
            </a:r>
          </a:p>
        </p:txBody>
      </p:sp>
    </p:spTree>
  </p:cSld>
  <p:clrMapOvr>
    <a:masterClrMapping/>
  </p:clrMapOvr>
  <p:transition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95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28728" y="357166"/>
            <a:ext cx="600079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Hala Sportowa</a:t>
            </a:r>
            <a:endParaRPr lang="zh-CN" altLang="en-US" sz="4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714348" y="1571612"/>
            <a:ext cx="792961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Rozbudowa Publicznego Gimnazjum w Dąbrówce wraz z Halą Sportową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Beneficjent: Gmina Dąbrówka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Wartość całkowita projektu: 6 650 549,54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Wartość dofinansowania: 5 480 465,14</a:t>
            </a:r>
          </a:p>
        </p:txBody>
      </p:sp>
      <p:pic>
        <p:nvPicPr>
          <p:cNvPr id="1026" name="Picture 2" descr="C:\Users\Caro\Desktop\obraz24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696649"/>
            <a:ext cx="4214842" cy="316135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7" name="Picture 3" descr="C:\Users\Caro\Desktop\obra3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702848"/>
            <a:ext cx="4214810" cy="315515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5500694" y="1214422"/>
            <a:ext cx="19288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*Zrealizowane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43108" y="357166"/>
            <a:ext cx="485778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Kryta Pływalnia</a:t>
            </a:r>
            <a:endParaRPr lang="zh-CN" altLang="en-US" sz="4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857364"/>
            <a:ext cx="892971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Budowa Centrum - Turystyczno - Rekreacyjno - Sportowego w Ząbkach - budowa krytej pływalni.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Miasto Ząbki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21 190 051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13 345 494,12</a:t>
            </a:r>
            <a:endParaRPr lang="pl-PL" altLang="zh-CN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1026" name="Picture 2" descr="C:\Users\Caro\Desktop\mxl_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763306"/>
            <a:ext cx="4071966" cy="309469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7" name="Picture 3" descr="C:\Users\Caro\Desktop\mxl_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763306"/>
            <a:ext cx="4071966" cy="30946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357686" y="1214422"/>
            <a:ext cx="34290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 W trakcie realizacji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357214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071670" y="285728"/>
            <a:ext cx="521497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0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Sport i rekreacja</a:t>
            </a:r>
            <a:endParaRPr lang="zh-CN" altLang="en-US" sz="40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714488"/>
            <a:ext cx="900115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4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Budowa regionalnego centrum sportu i aktywnej rekreacji wraz z zintegrowanym systemem ścieżek rowerowych w Legionowie</a:t>
            </a:r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.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Gmina Miejska Legionowo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34 248 563,08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17 670 749,32</a:t>
            </a:r>
            <a:endParaRPr lang="pl-PL" altLang="zh-CN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2050" name="Picture 2" descr="C:\Users\Caro\Desktop\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20043"/>
            <a:ext cx="4429124" cy="313795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1" name="Picture 3" descr="C:\Users\Caro\Desktop\3_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786190"/>
            <a:ext cx="4714876" cy="30718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500694" y="1214422"/>
            <a:ext cx="19288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*Zrealizowane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28728" y="357166"/>
            <a:ext cx="628654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Muzeum Romantyzmu</a:t>
            </a:r>
            <a:endParaRPr lang="zh-CN" altLang="en-US" sz="4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pic>
        <p:nvPicPr>
          <p:cNvPr id="1030" name="Picture 6" descr="C:\Users\Caro\Desktop\opin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57628"/>
            <a:ext cx="4214842" cy="316113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C:\Users\Caro\Desktop\opin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929066"/>
            <a:ext cx="4143404" cy="310237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857364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Zwiększenie dostępności do kultury - stworzenie Międzynarodowego Ośrodka Edukacji i Dziedzictwa Kulturowego w Muzeum Romantyzmu w Opinogórze etap I: zaplecze edukacyjne, folwarczne, gospodarcze i park krajobrazowy.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Muzeum Romantyzmu w Opinogórze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15 408 363,78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10 268 379,83</a:t>
            </a:r>
            <a:endParaRPr lang="pl-PL" altLang="zh-CN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357686" y="1214422"/>
            <a:ext cx="34290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 W trakcie realizacji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43042" y="357166"/>
            <a:ext cx="585791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44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Katedra Polowa WP</a:t>
            </a:r>
            <a:endParaRPr lang="zh-CN" altLang="en-US" sz="44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643050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Adaptacja podziemi Katedry Polowej WP na Muzeum Ordynariatu Polowego – Oddział Muzeum Historycznego m. st. Warszawy.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Miasto stołeczne Warszawa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10 956 800,35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6 650 374,46</a:t>
            </a:r>
          </a:p>
        </p:txBody>
      </p:sp>
      <p:pic>
        <p:nvPicPr>
          <p:cNvPr id="2050" name="Picture 2" descr="C:\Users\Caro\Desktop\3_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57604"/>
            <a:ext cx="4000496" cy="32003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1" name="Picture 3" descr="C:\Users\Caro\Desktop\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3621501"/>
            <a:ext cx="4857784" cy="323649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500694" y="1214422"/>
            <a:ext cx="19288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*Zrealizowane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-214338"/>
            <a:ext cx="9144000" cy="235745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00166" y="357166"/>
            <a:ext cx="592935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altLang="zh-CN" sz="3600" b="1" kern="0" spc="-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</a:rPr>
              <a:t>Kompleks sportowo-rekreacyjny</a:t>
            </a:r>
            <a:endParaRPr lang="zh-CN" altLang="en-US" sz="3600" b="1" kern="0" spc="-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7" name="Picture 3" descr="C:\Users\Caro\Desktop\logo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214446" cy="83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aro\Desktop\flagae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56"/>
            <a:ext cx="1357322" cy="74093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785926"/>
            <a:ext cx="91440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altLang="zh-CN" sz="2000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Budowa kompleksu sportowo-rekreacyjnego "Kurpiowska Kraina" nad zbiornikiem wodnym "Wykrot" i rzeką Rozogą na terenie gminy Myszyniec.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Beneficjent: Gmina Myszyniec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całkowita projektu: 23 053 980</a:t>
            </a:r>
          </a:p>
          <a:p>
            <a:pPr algn="ctr"/>
            <a:r>
              <a:rPr lang="pl-PL" altLang="zh-CN" b="1" kern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cs typeface="+mj-cs"/>
              </a:rPr>
              <a:t>Wartość dofinansowania: 14 519 396,6</a:t>
            </a:r>
            <a:endParaRPr lang="pl-PL" altLang="zh-CN" b="1" kern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pic>
        <p:nvPicPr>
          <p:cNvPr id="3074" name="Picture 2" descr="C:\Users\Caro\Desktop\42a3d1b836e51a9e0545da9c79c310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86204"/>
            <a:ext cx="4500562" cy="31717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Picture 3" descr="C:\Users\Caro\Desktop\d5af91a32c8d04fbd5224f1d2f3f7e7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720709"/>
            <a:ext cx="4183055" cy="313729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357686" y="1214422"/>
            <a:ext cx="34290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zh-CN" sz="2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* W trakcie realizacji</a:t>
            </a:r>
            <a:endParaRPr lang="zh-CN" altLang="en-US" sz="2000" b="1" kern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ransition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Pages>0</Pages>
  <Words>1136</Words>
  <Characters>0</Characters>
  <Application>Microsoft Office PowerPoint</Application>
  <DocSecurity>0</DocSecurity>
  <PresentationFormat>Pokaz na ekranie (4:3)</PresentationFormat>
  <Lines>0</Lines>
  <Paragraphs>191</Paragraphs>
  <Slides>32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Caro</dc:creator>
  <cp:lastModifiedBy>Magdalena Kubacz</cp:lastModifiedBy>
  <cp:revision>350</cp:revision>
  <cp:lastPrinted>1899-12-30T00:00:00Z</cp:lastPrinted>
  <dcterms:created xsi:type="dcterms:W3CDTF">2010-08-20T11:02:42Z</dcterms:created>
  <dcterms:modified xsi:type="dcterms:W3CDTF">2013-01-09T11:47:59Z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1033-8.1.0.3377</vt:lpwstr>
  </property>
</Properties>
</file>