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74" r:id="rId4"/>
    <p:sldId id="288" r:id="rId5"/>
    <p:sldId id="264" r:id="rId6"/>
    <p:sldId id="280" r:id="rId7"/>
    <p:sldId id="276" r:id="rId8"/>
    <p:sldId id="275" r:id="rId9"/>
    <p:sldId id="277" r:id="rId10"/>
    <p:sldId id="278" r:id="rId11"/>
    <p:sldId id="273" r:id="rId12"/>
    <p:sldId id="282" r:id="rId13"/>
    <p:sldId id="283" r:id="rId14"/>
    <p:sldId id="284" r:id="rId15"/>
    <p:sldId id="271" r:id="rId16"/>
    <p:sldId id="260" r:id="rId17"/>
    <p:sldId id="261" r:id="rId18"/>
    <p:sldId id="262" r:id="rId19"/>
    <p:sldId id="269" r:id="rId20"/>
    <p:sldId id="286" r:id="rId21"/>
    <p:sldId id="287" r:id="rId22"/>
    <p:sldId id="292" r:id="rId2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7DA5E-B79D-4FF3-BBAA-3BB303EAE0E3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FAD5-D1C9-47F3-A7C0-7C707ED1458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790AA-6767-4CC6-BF0C-D0C9EA5A7E09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7BC4A-C0CB-43B6-8790-B5C5F5DA6D6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Kluczowe jest, czy osob</a:t>
            </a:r>
            <a:r>
              <a:rPr lang="pl-PL" baseline="0" dirty="0" smtClean="0"/>
              <a:t>a wykonuje zadania osobiście. Nie ma wątpliwości w przypadku wykonywania osobiście zadań z osoba zatrudnioną na umowę o pracę lub cywilnoprawną inaczej ma się sprawa w przypadku zatrudnienia osoby prowadzącej działalność gospodarczą. Jeśli sama będzie prowadziła działalność lub wskaże swojego konkretnego pracownika nie ma problemu. W innym przypadku będzie to zakup usługi i wszystko, co jest z tym związane.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08BF-A155-48CD-9511-1A220A2CE16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6F5A-A572-4CF0-9497-DD89C4FF2A21}" type="datetimeFigureOut">
              <a:rPr lang="pl-PL" smtClean="0"/>
              <a:pPr/>
              <a:t>2012-09-04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382D-9C30-47E8-ADAB-74C2B3D3F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8244408" cy="3212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8172400" y="0"/>
            <a:ext cx="971600" cy="32129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Wydatek współfinansowany przez Unię Europejską w ramach Europejskiego Funduszu Społecznego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172400" y="3212976"/>
            <a:ext cx="971600" cy="3024336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403648" y="1556792"/>
            <a:ext cx="58326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człowiek -  najlepsza inwestycja</a:t>
            </a:r>
          </a:p>
          <a:p>
            <a:pPr algn="ctr"/>
            <a:endParaRPr lang="pl-P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Warszawa, wrzesień 2012r.</a:t>
            </a:r>
            <a:endParaRPr lang="pl-PL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212976"/>
            <a:ext cx="80283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200" b="1" i="1" dirty="0" smtClean="0"/>
              <a:t>ZAŁOŻENIA NABORU DO PROJEKTU SYSTEMOWEGO „INDYWIDUALIZACJA</a:t>
            </a:r>
          </a:p>
          <a:p>
            <a:pPr algn="ctr"/>
            <a:r>
              <a:rPr lang="pl-PL" sz="3200" b="1" i="1" dirty="0" smtClean="0"/>
              <a:t>PROCESU NAUCZANIA IWYCHOWANIA</a:t>
            </a:r>
          </a:p>
          <a:p>
            <a:pPr algn="ctr"/>
            <a:r>
              <a:rPr lang="pl-PL" sz="3200" b="1" i="1" dirty="0" smtClean="0"/>
              <a:t>UCZNIÓW KLAS I – III </a:t>
            </a:r>
          </a:p>
          <a:p>
            <a:pPr algn="ctr"/>
            <a:r>
              <a:rPr lang="pl-PL" sz="3200" b="1" i="1" dirty="0" smtClean="0"/>
              <a:t>SZKÓŁ PODSTAWOWYCH”</a:t>
            </a:r>
            <a:endParaRPr lang="pl-PL" sz="3200" kern="0" dirty="0" smtClean="0"/>
          </a:p>
        </p:txBody>
      </p:sp>
      <p:pic>
        <p:nvPicPr>
          <p:cNvPr id="10" name="Picture 11" descr="POKL_Mazowsze_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66389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51520" y="1196752"/>
            <a:ext cx="8712968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Nauczyciele doskonalą swoje umiejętności zawodowe w zależności od potrzeb, wynikających z przeprowadzonego w szkole wstępnego rozpoznania i zaplanowanych do realizacji zajęć wspierających uczniów, m.in. poprzez samokształcenie, w ramach środków pochodzących z 1% odpisu na doskonalenie, wynikającego z art. 70a Karty Nauczyciela oraz wykorzystując inne dostępne środki finansowe (np. Priorytet IX Programu Operacyjnego Kapitał Ludzki).</a:t>
            </a:r>
            <a:endParaRPr lang="pl-PL" sz="2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III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51520" y="1772816"/>
            <a:ext cx="8640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Każdy projekt dotyczący indywidualizacji nauczania i wychowania w klasach I-III szkół podstawowych </a:t>
            </a:r>
            <a:r>
              <a:rPr lang="pl-PL" sz="2400" u="sng" dirty="0" smtClean="0"/>
              <a:t>musi być sporządzony w oparciu o rzeczywiste i zdiagnozowane potrzeby uczniów i uczennic</a:t>
            </a:r>
            <a:r>
              <a:rPr lang="pl-PL" sz="2400" dirty="0" smtClean="0"/>
              <a:t> tych klas oraz musi wynikać z wcześniejszego wdrożenia standardów I-III.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51520" y="1772816"/>
            <a:ext cx="86409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W ramach projektu można sfinansować standard IV i standard V lub wyłącznie jeden z wymienionych standardów pod warunkiem, że drugi sfinansowany będzie ze środków własnych.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u="sng" dirty="0" smtClean="0"/>
              <a:t>Ważne:</a:t>
            </a:r>
          </a:p>
          <a:p>
            <a:pPr algn="just"/>
            <a:r>
              <a:rPr lang="pl-PL" sz="2400" dirty="0" smtClean="0"/>
              <a:t>W przypadku finansowania w ramach projektu realizacji wyłącznie standardu IV (doposażenie) konieczne jest zamieszczenie we wniosku uzasadnienia – diagnozy potrzeb uczniów oraz opisu realizacji standardu V w inny sposób (np. indywidualizacja finansowana w ramach art. 42 Karty Nauczyciela).</a:t>
            </a:r>
          </a:p>
          <a:p>
            <a:pPr algn="just"/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można sfinansować?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51520" y="1052736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pl-PL" sz="2400" dirty="0" smtClean="0"/>
              <a:t>Posiadane pomieszczenia dydaktyczne dla klas I-III, szkoła może</a:t>
            </a:r>
            <a:br>
              <a:rPr lang="pl-PL" sz="2400" dirty="0" smtClean="0"/>
            </a:br>
            <a:r>
              <a:rPr lang="pl-PL" sz="2400" dirty="0" smtClean="0"/>
              <a:t>doposażyć zgodnie z założeniami nowej podstawy programowej</a:t>
            </a:r>
            <a:br>
              <a:rPr lang="pl-PL" sz="2400" dirty="0" smtClean="0"/>
            </a:br>
            <a:r>
              <a:rPr lang="pl-PL" sz="2400" dirty="0" smtClean="0"/>
              <a:t>kształcenia ogólnego na I etapie edukacyjnym oraz z zasadami</a:t>
            </a:r>
            <a:br>
              <a:rPr lang="pl-PL" sz="2400" dirty="0" smtClean="0"/>
            </a:br>
            <a:r>
              <a:rPr lang="pl-PL" sz="2400" dirty="0" smtClean="0"/>
              <a:t>indywidualizacji procesu nauczania i wychowania. Szkoła </a:t>
            </a:r>
            <a:r>
              <a:rPr lang="pl-PL" sz="2400" dirty="0" err="1" smtClean="0"/>
              <a:t>doposaża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swoją bazę dydaktyczną w pomoce dydaktyczne wynikające z procesu indywidualizacji oraz w sprzęt specjalistyczny (np.: specjalistyczne oprogramowanie, pakiety do diagnozowania i korygowania dysfunkcji i dysharmonii rozwojowych, takich jak: wady wymowy, dysleksja, wady postawy, zaburzenia koordynacji ruchowej). Planowane elementy doposażenia szkoły odpowiadają rozpoznanym potrzebom i zaplanowanym zajęciom dodatkowym;</a:t>
            </a:r>
          </a:p>
          <a:p>
            <a:pPr>
              <a:lnSpc>
                <a:spcPts val="3200"/>
              </a:lnSpc>
            </a:pP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IV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51520" y="126876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Szkoła realizuje ofertę zajęć dodatkowych, wspierających</a:t>
            </a:r>
            <a:br>
              <a:rPr lang="pl-PL" sz="2400" dirty="0" smtClean="0"/>
            </a:br>
            <a:r>
              <a:rPr lang="pl-PL" sz="2400" dirty="0" smtClean="0"/>
              <a:t>indywidualizację procesu dydaktycznego, opracowaną przez zespół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nauczycieli.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V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Przykłady zajęć pozalekcyjnych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79512" y="836712"/>
            <a:ext cx="8784976" cy="4525963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pl-PL" sz="2000" b="1" dirty="0" smtClean="0"/>
              <a:t>Zajęcia dodatkowe dostosowane do indywidualnych potrzeb każdego z uczniów w klasach I - III szkoły podstawowej, w szczególności:</a:t>
            </a:r>
          </a:p>
          <a:p>
            <a:pPr marL="4508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450850" algn="l"/>
                <a:tab pos="631825" algn="l"/>
              </a:tabLst>
            </a:pPr>
            <a:r>
              <a:rPr lang="pl-PL" sz="2000" dirty="0" smtClean="0"/>
              <a:t>dla </a:t>
            </a:r>
            <a:r>
              <a:rPr lang="pl-PL" sz="2000" b="1" dirty="0" smtClean="0"/>
              <a:t>dzieci ze specyficznymi trudnościami w czytaniu i pisaniu, w tym także  </a:t>
            </a:r>
            <a:r>
              <a:rPr lang="pl-PL" sz="2000" dirty="0" smtClean="0"/>
              <a:t>zagrożonych ryzykiem dysleksji;</a:t>
            </a:r>
          </a:p>
          <a:p>
            <a:pPr marL="3619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dirty="0" smtClean="0"/>
              <a:t>  dla </a:t>
            </a:r>
            <a:r>
              <a:rPr lang="pl-PL" sz="2000" b="1" dirty="0" smtClean="0"/>
              <a:t>dzieci z trudnościami w zdobywaniu umiejętności matematycznych;</a:t>
            </a:r>
          </a:p>
          <a:p>
            <a:pPr marL="3619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dirty="0" smtClean="0"/>
              <a:t>  </a:t>
            </a:r>
            <a:r>
              <a:rPr lang="pl-PL" sz="2000" b="1" dirty="0" smtClean="0"/>
              <a:t>logopedyczne dla dzieci z zaburzeniami rozwoju mowy;</a:t>
            </a:r>
          </a:p>
          <a:p>
            <a:pPr marL="4508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b="1" dirty="0" smtClean="0"/>
              <a:t>socjoterapeutyczne i </a:t>
            </a:r>
            <a:r>
              <a:rPr lang="pl-PL" sz="2000" b="1" dirty="0" err="1" smtClean="0"/>
              <a:t>psychoedukacyjne</a:t>
            </a:r>
            <a:r>
              <a:rPr lang="pl-PL" sz="2000" b="1" dirty="0" smtClean="0"/>
              <a:t> dla dzieci z zaburzeniami </a:t>
            </a:r>
            <a:r>
              <a:rPr lang="pl-PL" sz="2000" dirty="0" smtClean="0"/>
              <a:t>komunikacji społecznej;</a:t>
            </a:r>
          </a:p>
          <a:p>
            <a:pPr marL="3619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dirty="0" smtClean="0"/>
              <a:t>  </a:t>
            </a:r>
            <a:r>
              <a:rPr lang="pl-PL" sz="2000" b="1" dirty="0" smtClean="0"/>
              <a:t>gimnastykę korekcyjną dla dzieci z wadami postawy;</a:t>
            </a:r>
          </a:p>
          <a:p>
            <a:pPr marL="4508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b="1" dirty="0" smtClean="0"/>
              <a:t>specjalistyczne zajęcia terapeutyczne (np.: hipoterapia, muzykoterapia, </a:t>
            </a:r>
            <a:r>
              <a:rPr lang="pl-PL" sz="2000" dirty="0" err="1" smtClean="0"/>
              <a:t>dogoterapia</a:t>
            </a:r>
            <a:r>
              <a:rPr lang="pl-PL" sz="2000" dirty="0" smtClean="0"/>
              <a:t>) dla dzieci niepełnosprawnych;</a:t>
            </a:r>
          </a:p>
          <a:p>
            <a:pPr marL="450850" indent="-3619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000" b="1" dirty="0" smtClean="0"/>
              <a:t>rozwijające zainteresowania uczniów szczególnie uzdolnionych, ze  </a:t>
            </a:r>
            <a:r>
              <a:rPr lang="pl-PL" sz="2000" dirty="0" smtClean="0"/>
              <a:t>szczególnym uwzględnieniem nauk matematyczno-przyrodniczych.</a:t>
            </a:r>
          </a:p>
          <a:p>
            <a:pPr algn="ctr">
              <a:spcAft>
                <a:spcPts val="1200"/>
              </a:spcAft>
            </a:pPr>
            <a:r>
              <a:rPr kumimoji="0" lang="pl-PL" sz="24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Kwalifikowalne</a:t>
            </a:r>
            <a:r>
              <a:rPr kumimoji="0" lang="pl-PL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są tylko wynagrodzenia</a:t>
            </a:r>
            <a:r>
              <a:rPr kumimoji="0" lang="pl-PL" sz="2400" b="1" i="0" u="sng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nauczycieli!!</a:t>
            </a:r>
            <a:endParaRPr kumimoji="0" lang="pl-PL" sz="24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Przykłady doposażenia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95536" y="1268760"/>
            <a:ext cx="8352928" cy="4525963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20000"/>
              </a:spcBef>
              <a:defRPr/>
            </a:pPr>
            <a:r>
              <a:rPr lang="pl-PL" sz="2400" b="1" dirty="0" smtClean="0"/>
              <a:t>Doposażenie bazy dydaktycznej w odpowiednie pomoce i  sprzęt, np.:</a:t>
            </a:r>
          </a:p>
          <a:p>
            <a:pPr indent="3619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specjalistyczne oprogramowanie</a:t>
            </a:r>
          </a:p>
          <a:p>
            <a:pPr indent="3619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pakiety do diagnozowania m.in. wad wymowy, dysleksji</a:t>
            </a:r>
          </a:p>
          <a:p>
            <a:pPr indent="3619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materiały edukacyjne, np. książki, gry edukacyjne</a:t>
            </a:r>
          </a:p>
          <a:p>
            <a:pPr indent="3619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materace rehabilitacyjne, drabinki, ławki do ćwiczeń, piłki</a:t>
            </a:r>
          </a:p>
          <a:p>
            <a:pPr indent="3619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instrumenty muzyczne.</a:t>
            </a:r>
          </a:p>
          <a:p>
            <a:pPr>
              <a:lnSpc>
                <a:spcPct val="150000"/>
              </a:lnSpc>
            </a:pPr>
            <a:endParaRPr lang="pl-PL" sz="2400" dirty="0" smtClean="0"/>
          </a:p>
          <a:p>
            <a:pPr algn="ctr"/>
            <a:r>
              <a:rPr lang="pl-PL" sz="2400" b="1" u="sng" dirty="0" smtClean="0">
                <a:solidFill>
                  <a:srgbClr val="FF0000"/>
                </a:solidFill>
              </a:rPr>
              <a:t>Zakupiony sprzęt musi być związany z zaplanowanymi zajęciami</a:t>
            </a:r>
          </a:p>
          <a:p>
            <a:pPr algn="ctr"/>
            <a:r>
              <a:rPr lang="pl-PL" sz="2400" b="1" u="sng" dirty="0" smtClean="0">
                <a:solidFill>
                  <a:srgbClr val="FF0000"/>
                </a:solidFill>
              </a:rPr>
              <a:t>i służyć ich realizacji!!</a:t>
            </a:r>
            <a:endParaRPr lang="pl-PL" sz="2400" u="sng" kern="0" dirty="0" smtClean="0">
              <a:solidFill>
                <a:srgbClr val="FF0000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395536" y="1340768"/>
            <a:ext cx="8352928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b="1" dirty="0" smtClean="0"/>
              <a:t>  kosztów zarządzania (kosztów związanych </a:t>
            </a:r>
            <a:r>
              <a:rPr lang="pl-PL" sz="2400" dirty="0" smtClean="0"/>
              <a:t>z wdrożeniem   </a:t>
            </a:r>
          </a:p>
          <a:p>
            <a:pPr algn="just">
              <a:buClr>
                <a:srgbClr val="C00000"/>
              </a:buClr>
            </a:pPr>
            <a:r>
              <a:rPr lang="pl-PL" sz="2400" dirty="0" smtClean="0"/>
              <a:t>    projektu);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 </a:t>
            </a:r>
            <a:r>
              <a:rPr lang="pl-PL" sz="2400" b="1" dirty="0" smtClean="0"/>
              <a:t>kosztów pośrednich;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pl-PL" sz="800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/>
              <a:t>  kosztów związanych z wdrożeniem standardów I − III oraz   </a:t>
            </a:r>
          </a:p>
          <a:p>
            <a:pPr algn="just">
              <a:buClr>
                <a:srgbClr val="C00000"/>
              </a:buClr>
            </a:pPr>
            <a:r>
              <a:rPr lang="pl-PL" sz="2400" b="1" dirty="0" smtClean="0"/>
              <a:t>    kosztów działań związanych z realizacją szerszego programu  </a:t>
            </a:r>
          </a:p>
          <a:p>
            <a:pPr algn="just">
              <a:buClr>
                <a:srgbClr val="C00000"/>
              </a:buClr>
            </a:pPr>
            <a:r>
              <a:rPr lang="pl-PL" sz="2400" b="1" dirty="0" smtClean="0"/>
              <a:t>    rozwojowego realizowanego </a:t>
            </a:r>
            <a:r>
              <a:rPr lang="pl-PL" sz="2400" dirty="0" smtClean="0"/>
              <a:t>w danej szkole (wykraczającego </a:t>
            </a:r>
          </a:p>
          <a:p>
            <a:pPr algn="just">
              <a:buClr>
                <a:srgbClr val="C00000"/>
              </a:buClr>
            </a:pPr>
            <a:r>
              <a:rPr lang="pl-PL" sz="2400" dirty="0" smtClean="0"/>
              <a:t>    poza standardy IV − V).</a:t>
            </a:r>
            <a:endParaRPr lang="pl-PL" sz="2400" kern="0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Czego nie można sfinansować?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395536" y="836712"/>
            <a:ext cx="8496944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defRPr/>
            </a:pPr>
            <a:endParaRPr lang="pl-PL" sz="2400" kern="0" dirty="0" smtClean="0">
              <a:solidFill>
                <a:schemeClr val="tx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zorganizować zajęcia?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95536" y="1628800"/>
            <a:ext cx="34563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DO 69 UCZNIÓW W KLASACH I-III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rapez 10"/>
          <p:cNvSpPr/>
          <p:nvPr/>
        </p:nvSpPr>
        <p:spPr>
          <a:xfrm>
            <a:off x="395536" y="1124744"/>
            <a:ext cx="3456384" cy="504056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4932040" y="1628800"/>
            <a:ext cx="34563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POWYŻEJ 69 UCZNIÓW W KLASACH I-III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rapez 12"/>
          <p:cNvSpPr/>
          <p:nvPr/>
        </p:nvSpPr>
        <p:spPr>
          <a:xfrm>
            <a:off x="4932040" y="1124744"/>
            <a:ext cx="3456384" cy="504056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539552" y="3501008"/>
            <a:ext cx="31683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dwa rodzaje zajęć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5148064" y="3501008"/>
            <a:ext cx="31683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cztery rodzaje zajęć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trzałka w dół 17"/>
          <p:cNvSpPr/>
          <p:nvPr/>
        </p:nvSpPr>
        <p:spPr>
          <a:xfrm>
            <a:off x="1907704" y="2852936"/>
            <a:ext cx="504056" cy="576064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dół 18"/>
          <p:cNvSpPr/>
          <p:nvPr/>
        </p:nvSpPr>
        <p:spPr>
          <a:xfrm>
            <a:off x="6444208" y="2852936"/>
            <a:ext cx="504056" cy="576064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79512" y="5301208"/>
            <a:ext cx="87849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u="sng" dirty="0" smtClean="0">
                <a:solidFill>
                  <a:srgbClr val="C00000"/>
                </a:solidFill>
              </a:rPr>
              <a:t>Zajęcia muszą trwać co najmniej 30 godzin w roku szkolnym dla 1 ucznia</a:t>
            </a:r>
            <a:endParaRPr lang="pl-PL" sz="22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268760"/>
            <a:ext cx="8496944" cy="4710608"/>
          </a:xfrm>
          <a:prstGeom prst="rect">
            <a:avLst/>
          </a:prstGeom>
        </p:spPr>
        <p:txBody>
          <a:bodyPr/>
          <a:lstStyle/>
          <a:p>
            <a:pPr algn="just"/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Doposażenie bazy dydaktycznej może spełniać przesłanki </a:t>
            </a:r>
            <a:r>
              <a:rPr lang="pl-PL" sz="2400" dirty="0" err="1" smtClean="0"/>
              <a:t>cross-financingu</a:t>
            </a:r>
            <a:r>
              <a:rPr lang="pl-PL" sz="2400" dirty="0" smtClean="0"/>
              <a:t> określone w </a:t>
            </a:r>
            <a:r>
              <a:rPr lang="pl-PL" sz="2400" i="1" dirty="0" smtClean="0"/>
              <a:t>Zasadach finansowania PO KL – </a:t>
            </a:r>
            <a:r>
              <a:rPr lang="pl-PL" sz="2400" dirty="0" smtClean="0"/>
              <a:t>do 10% wartości projektu, jeśli zawierać będzie zakupy:</a:t>
            </a:r>
          </a:p>
          <a:p>
            <a:pPr indent="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meble, pojazdy;</a:t>
            </a:r>
          </a:p>
          <a:p>
            <a:pPr marL="361950" indent="-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sprzęt o charakterze środka trwałego, którego wartość początkowa jest równa lub wyższa niż 350,00 zł.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67544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Cross-financing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wydatkach na doposażenie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systemowy w ramach 9.1.2 w 2012r.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95536" y="1268760"/>
            <a:ext cx="8352928" cy="4525963"/>
          </a:xfrm>
          <a:prstGeom prst="rect">
            <a:avLst/>
          </a:prstGeom>
        </p:spPr>
        <p:txBody>
          <a:bodyPr/>
          <a:lstStyle/>
          <a:p>
            <a:endParaRPr kumimoji="0" lang="pl-PL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179512" y="1556792"/>
            <a:ext cx="266429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OPERACYJNY</a:t>
            </a:r>
          </a:p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KAPITAŁ LUDZKI</a:t>
            </a:r>
            <a:endParaRPr lang="pl-PL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3347864" y="1556792"/>
            <a:ext cx="2664296" cy="25202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PRIORYTET </a:t>
            </a:r>
          </a:p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IX POKL</a:t>
            </a:r>
            <a:endParaRPr lang="pl-PL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6479704" y="1628800"/>
            <a:ext cx="2664296" cy="25202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PROJEKT SYSTEMOWY</a:t>
            </a:r>
          </a:p>
          <a:p>
            <a:pPr algn="ctr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RAMACH 9.1.2  POKL</a:t>
            </a:r>
            <a:endParaRPr lang="pl-PL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trzałka w prawo 14"/>
          <p:cNvSpPr/>
          <p:nvPr/>
        </p:nvSpPr>
        <p:spPr>
          <a:xfrm>
            <a:off x="2915816" y="2636912"/>
            <a:ext cx="360040" cy="288032"/>
          </a:xfrm>
          <a:prstGeom prst="right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6084168" y="2636912"/>
            <a:ext cx="360040" cy="288032"/>
          </a:xfrm>
          <a:prstGeom prst="right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lewo 16"/>
          <p:cNvSpPr/>
          <p:nvPr/>
        </p:nvSpPr>
        <p:spPr>
          <a:xfrm rot="19756584">
            <a:off x="3792519" y="3914741"/>
            <a:ext cx="3069894" cy="117462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67544" y="5301208"/>
            <a:ext cx="34563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 (publiczne,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niepubliczne,  w tym specjalne)</a:t>
            </a:r>
          </a:p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woj. mazowieckim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rapez 18"/>
          <p:cNvSpPr/>
          <p:nvPr/>
        </p:nvSpPr>
        <p:spPr>
          <a:xfrm>
            <a:off x="467544" y="4797152"/>
            <a:ext cx="3456384" cy="504056"/>
          </a:xfrm>
          <a:prstGeom prst="trapezoid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059832" y="1268760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268760"/>
            <a:ext cx="8496944" cy="4710608"/>
          </a:xfrm>
          <a:prstGeom prst="rect">
            <a:avLst/>
          </a:prstGeom>
        </p:spPr>
        <p:txBody>
          <a:bodyPr/>
          <a:lstStyle/>
          <a:p>
            <a:pPr algn="just"/>
            <a:endParaRPr lang="pl-PL" sz="2400" dirty="0" smtClean="0"/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przygotowuje projekt systemowy jeden raz w roku oraz w wyłącznie raz w odniesieniu do danej szkoły ;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wniosek aplikacyjny kierowany jest WYŁĄCZNIE do szkół, które spełniają standardy I – III;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liczba szkół objętych wnioskiem musi stanowić min. 70% szkół podległych danemu organowi prowadzącemu – KRYTERIUM DOSTĘPU;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projekt systemowy może być złożony przez kilka organów prowadzących w partnerstwie (w przypadku nie spełnienia kryterium dostępu przez jeden organ)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9512" y="260648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organów prowadzących przy opracowaniu projektu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059832" y="1268760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1196752"/>
            <a:ext cx="8784976" cy="4710608"/>
          </a:xfrm>
          <a:prstGeom prst="rect">
            <a:avLst/>
          </a:prstGeom>
        </p:spPr>
        <p:txBody>
          <a:bodyPr/>
          <a:lstStyle/>
          <a:p>
            <a:pPr algn="just"/>
            <a:endParaRPr lang="pl-PL" sz="2400" dirty="0" smtClean="0"/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oszacowania łącznych potrzeb uczniów klas I – III szkół podstawowych (potrzeby wskazują szkoły – zał. Nr 4);</a:t>
            </a:r>
          </a:p>
          <a:p>
            <a:pPr indent="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informowania szkół o możliwości przystąpienia do projektu oraz</a:t>
            </a:r>
          </a:p>
          <a:p>
            <a:pPr indent="361950" algn="just">
              <a:lnSpc>
                <a:spcPct val="150000"/>
              </a:lnSpc>
            </a:pPr>
            <a:r>
              <a:rPr lang="pl-PL" sz="2400" dirty="0" smtClean="0"/>
              <a:t>przeprowadzenia naboru szkół do projektu;</a:t>
            </a:r>
          </a:p>
          <a:p>
            <a:pPr indent="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weryfikacji spełnienia przez szkoły Standardów I – III (zał. Nr 5);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przygotowania wniosku o dofinansowanie projektu i złożenia go do IP we wskazanym w ogłoszeniu terminie;</a:t>
            </a:r>
          </a:p>
          <a:p>
            <a:pPr indent="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rozliczenia projektu systemowego i jego monitorowania;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pl-PL" sz="2400" dirty="0" smtClean="0"/>
              <a:t>zapewnienia, że te same wydatki nie będą finansowane podwójnie, zarówno ze środków EFS, jak też z innych źródeł.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9512" y="260648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organów prowadzących przy opracowaniu projektu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916832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Mazowiecka Jednostka Wdrażania Programów Unijnych</a:t>
            </a:r>
          </a:p>
          <a:p>
            <a:pPr algn="ctr"/>
            <a:r>
              <a:rPr lang="pl-PL" sz="2800" b="1" dirty="0" smtClean="0"/>
              <a:t>Ul. Jagiellońska 74</a:t>
            </a:r>
          </a:p>
          <a:p>
            <a:pPr algn="ctr"/>
            <a:r>
              <a:rPr lang="pl-PL" sz="2800" b="1" dirty="0" smtClean="0"/>
              <a:t>03-301 Warszawa</a:t>
            </a:r>
            <a:endParaRPr lang="pl-PL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projektu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51520" y="1772816"/>
            <a:ext cx="8640960" cy="363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600" dirty="0" smtClean="0"/>
              <a:t>Włączenie wszystkich szkół podstawowych w realizację nowej podstawy programowej kształcenia ogólnego, której charakter wymaga wdrożenia kompleksowego programu wspomagającego szkołę w procesie edukacji, uwzględniającego indywidualną pracę z dzieckiem w celu wspierania jego osobistego rozwoju.</a:t>
            </a:r>
            <a:endParaRPr lang="pl-PL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 realizacji projektu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51520" y="1772816"/>
            <a:ext cx="8640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600" dirty="0" smtClean="0"/>
              <a:t>Maksymalny okres realizacji projektu upływa z zakończeniem roku szkolnego 2013/2014.</a:t>
            </a:r>
            <a:endParaRPr lang="pl-PL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179512" y="1268760"/>
            <a:ext cx="878497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 smtClean="0"/>
              <a:t> Indywidualizacja procesu nauczania dotyczy dzieci ze specyficznymi potrzebami edukacyjnymi,  w tym w szczególności:</a:t>
            </a:r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szczególnie uzdolnionego,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niepełnosprawnego,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ze specyficznymi trudnościami w uczeniu się,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z zaburzeniami komunikacji językowej,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mającego trudności w opanowaniu wymagań edukacyjnych,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- mającego trudności w nawiązaniu relacji interpersonalnych.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l-PL" sz="1000" b="1" dirty="0" smtClean="0"/>
          </a:p>
          <a:p>
            <a:pPr indent="361950" algn="just">
              <a:buFont typeface="Wingdings" pitchFamily="2" charset="2"/>
              <a:buChar char="§"/>
            </a:pP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kogo adresowane jest wsparcie projektu?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23528" y="1628800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b="1" dirty="0" smtClean="0"/>
              <a:t>   gminy i inne organy prowadzące szkoły podstawowe;</a:t>
            </a:r>
          </a:p>
          <a:p>
            <a:pPr indent="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b="1" dirty="0" smtClean="0"/>
              <a:t>powiaty, </a:t>
            </a:r>
            <a:r>
              <a:rPr lang="pl-PL" sz="2400" dirty="0" smtClean="0"/>
              <a:t>jeśli prowadzą specjalne szkoły podstawowe </a:t>
            </a:r>
            <a:r>
              <a:rPr lang="pl-PL" sz="2400" b="1" dirty="0" smtClean="0"/>
              <a:t>oraz  </a:t>
            </a:r>
          </a:p>
          <a:p>
            <a:pPr indent="361950" algn="just">
              <a:lnSpc>
                <a:spcPct val="150000"/>
              </a:lnSpc>
            </a:pPr>
            <a:r>
              <a:rPr lang="pl-PL" sz="2400" b="1" dirty="0" smtClean="0"/>
              <a:t>inne organy prowadzące szkoły specjalne;</a:t>
            </a:r>
          </a:p>
          <a:p>
            <a:pPr algn="just">
              <a:buFont typeface="Wingdings" pitchFamily="2" charset="2"/>
              <a:buChar char="§"/>
            </a:pPr>
            <a:endParaRPr lang="pl-PL" sz="1000" b="1" dirty="0" smtClean="0"/>
          </a:p>
          <a:p>
            <a:pPr indent="361950" algn="just">
              <a:buFont typeface="Wingdings" pitchFamily="2" charset="2"/>
              <a:buChar char="§"/>
            </a:pP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może być projektodawcą?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23528" y="1628800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projekt musi objąć, </a:t>
            </a:r>
            <a:r>
              <a:rPr lang="pl-PL" sz="2400" b="1" dirty="0" smtClean="0"/>
              <a:t>co najmniej</a:t>
            </a:r>
            <a:r>
              <a:rPr lang="pl-PL" sz="2400" dirty="0" smtClean="0"/>
              <a:t>, </a:t>
            </a:r>
            <a:r>
              <a:rPr lang="pl-PL" sz="2400" b="1" dirty="0" smtClean="0"/>
              <a:t>70% szkół</a:t>
            </a:r>
            <a:r>
              <a:rPr lang="pl-PL" sz="2400" dirty="0" smtClean="0"/>
              <a:t>, dla których projektodawca jest organem prowadzącym;</a:t>
            </a:r>
          </a:p>
          <a:p>
            <a:pPr marL="361950" indent="-3619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400" dirty="0" smtClean="0"/>
              <a:t>szkoły planowane do wsparcia muszą spełniać standardy I-III.</a:t>
            </a:r>
          </a:p>
          <a:p>
            <a:pPr algn="just">
              <a:buFont typeface="Wingdings" pitchFamily="2" charset="2"/>
              <a:buChar char="§"/>
            </a:pPr>
            <a:endParaRPr lang="pl-PL" sz="1000" b="1" dirty="0" smtClean="0"/>
          </a:p>
          <a:p>
            <a:pPr indent="361950" algn="just">
              <a:buFont typeface="Wingdings" pitchFamily="2" charset="2"/>
              <a:buChar char="§"/>
            </a:pP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Warunki, które musi spełnić projektodawca?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51520" y="1340768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W szkole działa zespół nauczycieli odpowiedzialny za opracowanie,</a:t>
            </a:r>
          </a:p>
          <a:p>
            <a:pPr algn="just"/>
            <a:r>
              <a:rPr lang="pl-PL" sz="2400" dirty="0" smtClean="0"/>
              <a:t>wdrożenie i realizację działań ukierunkowanych na indywidualizację</a:t>
            </a:r>
          </a:p>
          <a:p>
            <a:pPr algn="just"/>
            <a:r>
              <a:rPr lang="pl-PL" sz="2400" dirty="0" smtClean="0"/>
              <a:t>procesu nauczania i wychowania uczniów klas I-III w kontekście</a:t>
            </a:r>
            <a:br>
              <a:rPr lang="pl-PL" sz="2400" dirty="0" smtClean="0"/>
            </a:br>
            <a:r>
              <a:rPr lang="pl-PL" sz="2400" dirty="0" smtClean="0"/>
              <a:t>wdrażania nowej podstawy programowej kształcenia ogólnego na I</a:t>
            </a:r>
          </a:p>
          <a:p>
            <a:pPr algn="just"/>
            <a:r>
              <a:rPr lang="pl-PL" sz="2400" dirty="0" smtClean="0"/>
              <a:t>etapie edukacyjnym.</a:t>
            </a:r>
          </a:p>
          <a:p>
            <a:pPr algn="just"/>
            <a:r>
              <a:rPr lang="pl-PL" sz="2400" dirty="0" smtClean="0"/>
              <a:t>Zespół przeprowadza w szkole rozpoznanie potrzeb i analizuje </a:t>
            </a:r>
            <a:br>
              <a:rPr lang="pl-PL" sz="2400" dirty="0" smtClean="0"/>
            </a:br>
            <a:r>
              <a:rPr lang="pl-PL" sz="2400" dirty="0" smtClean="0"/>
              <a:t>szczegółowo jego wyniki. Na podstawie tego rozpoznania opracowuje bądź modyfikuje istniejące programy nauczania dostosowane do potrzeb uczniów danej klasy, uwzględniające indywidualizację pracy z dzieckiem na lekcji. Zespół monitoruje realizację programów i ocenia skuteczność podejmowanych oddziaływań. </a:t>
            </a:r>
            <a:endParaRPr lang="pl-PL" sz="1000" b="1" dirty="0" smtClean="0"/>
          </a:p>
          <a:p>
            <a:pPr indent="361950" algn="just">
              <a:buFont typeface="Wingdings" pitchFamily="2" charset="2"/>
              <a:buChar char="§"/>
            </a:pP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6453336"/>
            <a:ext cx="7524328" cy="40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Mazowiecka Jednostka Wdrażania Programów Unijnych</a:t>
            </a:r>
            <a:endParaRPr lang="pl-P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453336"/>
            <a:ext cx="1619672" cy="4046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29600" cy="3240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3203848" y="836712"/>
            <a:ext cx="568863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51520" y="1196752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Nauczyciele prowadzący obowiązkowe zajęcia w danej klasie realizują opracowany program, w tym indywidualizują pracę z uczniem, dostosowując ją do jego potrzeb i możliwości. Programy nauczania uwzględniają działania mające na celu indywidualizację procesu nauczania i wychowania uczniów, w tym ze specjalnymi potrzebami edukacyjnymi, zgodnie z nową podstawą programową kształcenia ogólnego na I etapie edukacyjnym. Przyjęte do realizacji programy opisują wykorzystywane metody i formy pracy w odniesieniu do rozpoznanych, indywidualnych specjalnych potrzeb edukacyjnych, zarówno dzieci mających specyficzne trudności w uczeniu się jak i szczególnie uzdolnionych. Zawierają propozycje indywidualizacji pracy z uczniami podczas obowiązkowych zajęć edukacyjnych, w zależności od potrzeb i możliwości.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II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2648</Words>
  <Application>Microsoft Office PowerPoint</Application>
  <PresentationFormat>Pokaz na ekranie (4:3)</PresentationFormat>
  <Paragraphs>225</Paragraphs>
  <Slides>22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pkruszewski</dc:creator>
  <cp:lastModifiedBy>mwirokiro</cp:lastModifiedBy>
  <cp:revision>25</cp:revision>
  <dcterms:created xsi:type="dcterms:W3CDTF">2011-11-23T09:48:07Z</dcterms:created>
  <dcterms:modified xsi:type="dcterms:W3CDTF">2012-09-04T06:36:02Z</dcterms:modified>
</cp:coreProperties>
</file>