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86" r:id="rId2"/>
    <p:sldId id="292" r:id="rId3"/>
    <p:sldId id="294" r:id="rId4"/>
    <p:sldId id="296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77" r:id="rId14"/>
    <p:sldId id="259" r:id="rId15"/>
    <p:sldId id="281" r:id="rId16"/>
    <p:sldId id="256" r:id="rId17"/>
    <p:sldId id="257" r:id="rId18"/>
    <p:sldId id="274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304" r:id="rId31"/>
    <p:sldId id="282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67" autoAdjust="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Ratownictwo medyczne</c:v>
                </c:pt>
              </c:strCache>
            </c:strRef>
          </c:tx>
          <c:dLbls>
            <c:showVal val="1"/>
            <c:showLeaderLines val="1"/>
          </c:dLbls>
          <c:cat>
            <c:strRef>
              <c:f>Arkusz1!$A$2:$A$3</c:f>
              <c:strCache>
                <c:ptCount val="2"/>
                <c:pt idx="0">
                  <c:v>Zainteresowanie</c:v>
                </c:pt>
                <c:pt idx="1">
                  <c:v>Ilość miejsc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0.69000000000000372</c:v>
                </c:pt>
                <c:pt idx="1">
                  <c:v>0.31000000000000166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7407090211134415"/>
          <c:y val="0.3244791334715883"/>
          <c:w val="0.39128325450177659"/>
          <c:h val="0.43501900462238202"/>
        </c:manualLayout>
      </c:layout>
      <c:txPr>
        <a:bodyPr/>
        <a:lstStyle/>
        <a:p>
          <a:pPr>
            <a:defRPr sz="1540" baseline="0"/>
          </a:pPr>
          <a:endParaRPr lang="pl-PL"/>
        </a:p>
      </c:txPr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Kierowanie ruchem drogowym</c:v>
                </c:pt>
              </c:strCache>
            </c:strRef>
          </c:tx>
          <c:dLbls>
            <c:showVal val="1"/>
            <c:showLeaderLines val="1"/>
          </c:dLbls>
          <c:cat>
            <c:strRef>
              <c:f>Arkusz1!$A$2:$A$3</c:f>
              <c:strCache>
                <c:ptCount val="2"/>
                <c:pt idx="0">
                  <c:v>Zainteresowanie</c:v>
                </c:pt>
                <c:pt idx="1">
                  <c:v>Ilość miejsc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0.66000000000000458</c:v>
                </c:pt>
                <c:pt idx="1">
                  <c:v>0.34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0810566679396361"/>
          <c:y val="0.46783836883621138"/>
          <c:w val="0.37341177258964597"/>
          <c:h val="0.41017664703921997"/>
        </c:manualLayout>
      </c:layout>
      <c:txPr>
        <a:bodyPr/>
        <a:lstStyle/>
        <a:p>
          <a:pPr>
            <a:defRPr sz="1540" baseline="0"/>
          </a:pPr>
          <a:endParaRPr lang="pl-PL"/>
        </a:p>
      </c:txPr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layout>
                <c:manualLayout>
                  <c:x val="3.6071720223018029E-2"/>
                  <c:y val="-5.180278138191919E-2"/>
                </c:manualLayout>
              </c:layout>
              <c:showVal val="1"/>
            </c:dLbl>
            <c:dLbl>
              <c:idx val="1"/>
              <c:layout>
                <c:manualLayout>
                  <c:x val="5.7768727258273908E-2"/>
                  <c:y val="-2.0408983753951844E-2"/>
                </c:manualLayout>
              </c:layout>
              <c:showVal val="1"/>
            </c:dLbl>
            <c:showVal val="1"/>
            <c:showLeaderLines val="1"/>
          </c:dLbls>
          <c:cat>
            <c:strRef>
              <c:f>Arkusz1!$A$2:$A$3</c:f>
              <c:strCache>
                <c:ptCount val="2"/>
                <c:pt idx="0">
                  <c:v>Zainteresowanie</c:v>
                </c:pt>
                <c:pt idx="1">
                  <c:v>Ilość miejsc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pl-PL"/>
          </a:p>
        </c:txPr>
      </c:legendEntry>
      <c:layout>
        <c:manualLayout>
          <c:xMode val="edge"/>
          <c:yMode val="edge"/>
          <c:x val="0.59253609297648657"/>
          <c:y val="0.24082162241187113"/>
          <c:w val="0.38952804678952985"/>
          <c:h val="0.5183567551762533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668330758947929E-2"/>
          <c:y val="0.15921842017553736"/>
          <c:w val="0.49834942174883939"/>
          <c:h val="0.7498351437653886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layout>
                <c:manualLayout>
                  <c:x val="-5.8306021553160878E-2"/>
                  <c:y val="0.1386624604434635"/>
                </c:manualLayout>
              </c:layout>
              <c:showVal val="1"/>
            </c:dLbl>
            <c:showVal val="1"/>
            <c:showLeaderLines val="1"/>
          </c:dLbls>
          <c:cat>
            <c:strRef>
              <c:f>Arkusz1!$A$2:$A$3</c:f>
              <c:strCache>
                <c:ptCount val="2"/>
                <c:pt idx="0">
                  <c:v>Zainteresowanie</c:v>
                </c:pt>
                <c:pt idx="1">
                  <c:v>Ilość miejsc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0.58000000000000007</c:v>
                </c:pt>
                <c:pt idx="1">
                  <c:v>0.42000000000000032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pl-PL"/>
          </a:p>
        </c:txPr>
      </c:legendEntry>
      <c:layout>
        <c:manualLayout>
          <c:xMode val="edge"/>
          <c:yMode val="edge"/>
          <c:x val="0.62648532418454361"/>
          <c:y val="0.21831893230501345"/>
          <c:w val="0.35772041083329048"/>
          <c:h val="0.56336213538997459"/>
        </c:manualLayout>
      </c:layout>
    </c:legend>
    <c:plotVisOnly val="1"/>
    <c:dispBlanksAs val="zero"/>
  </c:chart>
  <c:txPr>
    <a:bodyPr/>
    <a:lstStyle/>
    <a:p>
      <a:pPr>
        <a:defRPr sz="1800">
          <a:latin typeface="+mn-lt"/>
        </a:defRPr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layout>
                <c:manualLayout>
                  <c:x val="4.2520666106543821E-2"/>
                  <c:y val="-8.2650762818468226E-2"/>
                </c:manualLayout>
              </c:layout>
              <c:showVal val="1"/>
            </c:dLbl>
            <c:dLbl>
              <c:idx val="1"/>
              <c:layout>
                <c:manualLayout>
                  <c:x val="5.7896127860793421E-2"/>
                  <c:y val="-4.7204880461310744E-2"/>
                </c:manualLayout>
              </c:layout>
              <c:showVal val="1"/>
            </c:dLbl>
            <c:showVal val="1"/>
            <c:showLeaderLines val="1"/>
          </c:dLbls>
          <c:cat>
            <c:strRef>
              <c:f>Arkusz1!$A$2:$A$3</c:f>
              <c:strCache>
                <c:ptCount val="2"/>
                <c:pt idx="0">
                  <c:v>Zainteresowanie</c:v>
                </c:pt>
                <c:pt idx="1">
                  <c:v>Ilość miejsc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0.92</c:v>
                </c:pt>
                <c:pt idx="1">
                  <c:v>8.0000000000000043E-2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pl-PL"/>
          </a:p>
        </c:txPr>
      </c:legendEntry>
      <c:layout>
        <c:manualLayout>
          <c:xMode val="edge"/>
          <c:yMode val="edge"/>
          <c:x val="0.6223998114792858"/>
          <c:y val="0.21831893230501345"/>
          <c:w val="0.36025228967614731"/>
          <c:h val="0.6202554554870256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0.34375</cdr:x>
      <cdr:y>0</cdr:y>
    </cdr:from>
    <cdr:to>
      <cdr:x>0.90625</cdr:x>
      <cdr:y>0.16545</cdr:y>
    </cdr:to>
    <cdr:sp macro="" textlink="">
      <cdr:nvSpPr>
        <cdr:cNvPr id="2" name="pole tekstowe 6"/>
        <cdr:cNvSpPr txBox="1"/>
      </cdr:nvSpPr>
      <cdr:spPr>
        <a:xfrm xmlns:a="http://schemas.openxmlformats.org/drawingml/2006/main">
          <a:off x="1584176" y="0"/>
          <a:ext cx="25922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l-PL" u="sng" dirty="0" smtClean="0"/>
            <a:t>  </a:t>
          </a:r>
          <a:r>
            <a:rPr lang="pl-PL" b="1" u="sng" dirty="0" smtClean="0"/>
            <a:t>Nauka jazdy kategoria D</a:t>
          </a:r>
          <a:endParaRPr lang="pl-PL" b="1" u="sng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57016-C853-4F1F-B31C-5073F746BF64}" type="datetimeFigureOut">
              <a:rPr lang="pl-PL" smtClean="0"/>
              <a:pPr/>
              <a:t>2012-05-11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5324-CE65-48C6-8568-518A03EE4E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19067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E13B-B22B-48FD-91A8-098CD7DE0C7A}" type="datetimeFigureOut">
              <a:rPr lang="pl-PL" smtClean="0"/>
              <a:pPr/>
              <a:t>2012-05-11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EE58-637D-4816-8C3D-6A57A7D431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901616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8370-5AD7-4C63-B7E0-5CF3394710D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05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90EE58-637D-4816-8C3D-6A57A7D431EC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90EE58-637D-4816-8C3D-6A57A7D431EC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75C7-6574-4F67-BBF8-DDDB65591FB4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4BCE-3E82-4676-8B0B-3FF6FA253668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22C-ABE8-4F07-9B40-A8FC2B89920D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F981-A23E-4978-811F-BA9227182E66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BDC7-A32C-4683-83EA-F445C4A36C06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6731-17DD-4130-B7C8-3D3B50940007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5EC1-D807-4343-982B-CF1DC0A0B760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143B-541C-488A-AA02-833D8A72A9C3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A62A-3B46-4753-B1BE-885EF2FDDB8A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B05B-4AFD-4496-8A99-CB9024C38996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66C0-20B2-4BCF-BC46-1F2AAFBAAEB6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6030-2F7C-42EB-8327-A6D8921368CD}" type="datetime1">
              <a:rPr lang="pl-PL" smtClean="0"/>
              <a:pPr/>
              <a:t>2012-05-11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21BBC-6FD2-4EC2-B7BD-A69E9156B75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  <a:alpha val="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/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rgbClr val="FF0000"/>
                </a:solidFill>
              </a:rPr>
              <a:t>AKADEMIA STRAŻAKA 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2200" dirty="0" smtClean="0"/>
              <a:t>projekt realizowany przez Wojewódzki Ośrodek Ruchu Drogowego </a:t>
            </a:r>
            <a:br>
              <a:rPr lang="pl-PL" sz="2200" dirty="0" smtClean="0"/>
            </a:br>
            <a:r>
              <a:rPr lang="pl-PL" sz="2200" dirty="0" smtClean="0"/>
              <a:t>w Warszawie </a:t>
            </a:r>
            <a:br>
              <a:rPr lang="pl-PL" sz="2200" dirty="0" smtClean="0"/>
            </a:br>
            <a:r>
              <a:rPr lang="pl-PL" sz="2200" dirty="0" smtClean="0"/>
              <a:t>w ramach Poddziałania </a:t>
            </a:r>
            <a:r>
              <a:rPr lang="pl-PL" sz="2200" dirty="0"/>
              <a:t>8.1.1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PROGRAMU OPERACYJNEGO KAPITAŁ LUDZKI</a:t>
            </a:r>
            <a:br>
              <a:rPr lang="pl-PL" sz="2200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7056784" cy="309634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Picture 2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_MG_8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284984"/>
            <a:ext cx="7128792" cy="3350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Szkolenie „Ratownictwo Medyczne”</a:t>
            </a:r>
            <a:endParaRPr lang="pl-PL" sz="3600" b="1" dirty="0"/>
          </a:p>
        </p:txBody>
      </p:sp>
      <p:pic>
        <p:nvPicPr>
          <p:cNvPr id="4" name="Symbol zastępczy zawartości 3" descr="P1010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416824" cy="4752528"/>
          </a:xfrm>
        </p:spPr>
      </p:pic>
      <p:pic>
        <p:nvPicPr>
          <p:cNvPr id="5" name="Picture 2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7"/>
            <a:ext cx="6646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Szkolenie „Kierowanie ruchem drogowym”</a:t>
            </a:r>
            <a:endParaRPr lang="pl-PL" sz="3200" b="1" dirty="0"/>
          </a:p>
        </p:txBody>
      </p:sp>
      <p:pic>
        <p:nvPicPr>
          <p:cNvPr id="4" name="Symbol zastępczy zawartości 3" descr="DSC04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00200"/>
            <a:ext cx="7416824" cy="4637111"/>
          </a:xfrm>
        </p:spPr>
      </p:pic>
      <p:pic>
        <p:nvPicPr>
          <p:cNvPr id="5" name="Picture 2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7"/>
            <a:ext cx="6646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Szkolenie „Kierowanie ruchem drogowym”</a:t>
            </a:r>
            <a:endParaRPr lang="pl-PL" sz="3200" b="1" dirty="0"/>
          </a:p>
        </p:txBody>
      </p:sp>
      <p:pic>
        <p:nvPicPr>
          <p:cNvPr id="4" name="Symbol zastępczy zawartości 3" descr="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488832" cy="4680520"/>
          </a:xfrm>
        </p:spPr>
      </p:pic>
      <p:pic>
        <p:nvPicPr>
          <p:cNvPr id="5" name="Picture 2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7"/>
            <a:ext cx="66468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rmAutofit fontScale="90000"/>
          </a:bodyPr>
          <a:lstStyle/>
          <a:p>
            <a: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200" b="1" smtClean="0">
                <a:solidFill>
                  <a:schemeClr val="accent4">
                    <a:lumMod val="75000"/>
                  </a:schemeClr>
                </a:solidFill>
              </a:rPr>
              <a:t>AKADEMIA POLICJANTA</a:t>
            </a:r>
            <a: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sz="320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700" smtClean="0">
                <a:solidFill>
                  <a:schemeClr val="accent4">
                    <a:lumMod val="75000"/>
                  </a:schemeClr>
                </a:solidFill>
              </a:rPr>
              <a:t>projekt realizowany przez Wojewódzki Ośrodek Ruchu Drogowego w Warszawie w ramach</a:t>
            </a:r>
            <a:br>
              <a:rPr lang="pl-PL" sz="270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700" smtClean="0">
                <a:solidFill>
                  <a:schemeClr val="accent4">
                    <a:lumMod val="75000"/>
                  </a:schemeClr>
                </a:solidFill>
              </a:rPr>
              <a:t>Poddziałania 8.1.1 PROGRAMU OPERACYJNEGO KAPITAŁ LUDZKI</a:t>
            </a:r>
            <a:endParaRPr lang="pl-PL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_MG_8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2681240"/>
            <a:ext cx="6264696" cy="3444924"/>
          </a:xfrm>
        </p:spPr>
      </p:pic>
      <p:pic>
        <p:nvPicPr>
          <p:cNvPr id="5" name="Picture 1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980729"/>
            <a:ext cx="9144000" cy="48245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 smtClean="0">
                <a:solidFill>
                  <a:schemeClr val="accent4">
                    <a:lumMod val="75000"/>
                  </a:schemeClr>
                </a:solidFill>
              </a:rPr>
              <a:t>„</a:t>
            </a:r>
            <a:r>
              <a:rPr lang="pl-PL" sz="4000" b="1" dirty="0" smtClean="0">
                <a:solidFill>
                  <a:schemeClr val="accent4">
                    <a:lumMod val="75000"/>
                  </a:schemeClr>
                </a:solidFill>
              </a:rPr>
              <a:t>AKADEMIA  POLICJANTA”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b="1" dirty="0" smtClean="0"/>
              <a:t>Lider</a:t>
            </a:r>
            <a:r>
              <a:rPr lang="pl-PL" sz="3200" dirty="0" smtClean="0"/>
              <a:t>: Wojewódzki Ośrodek Ruchu Drogowego </a:t>
            </a:r>
            <a:br>
              <a:rPr lang="pl-PL" sz="3200" dirty="0" smtClean="0"/>
            </a:br>
            <a:r>
              <a:rPr lang="pl-PL" sz="3200" dirty="0" smtClean="0"/>
              <a:t>w Warszawie </a:t>
            </a:r>
            <a:br>
              <a:rPr lang="pl-PL" sz="3200" dirty="0" smtClean="0"/>
            </a:br>
            <a:r>
              <a:rPr lang="pl-PL" sz="3200" b="1" dirty="0" smtClean="0"/>
              <a:t>Partner</a:t>
            </a:r>
            <a:r>
              <a:rPr lang="pl-PL" sz="3200" dirty="0" smtClean="0"/>
              <a:t>: Wojewódzki Urząd Pracy – Filia w Radomiu  </a:t>
            </a:r>
            <a:br>
              <a:rPr lang="pl-PL" sz="3200" dirty="0" smtClean="0"/>
            </a:br>
            <a:r>
              <a:rPr lang="pl-PL" sz="3200" b="1" dirty="0" smtClean="0"/>
              <a:t>Okres realizacji</a:t>
            </a:r>
            <a:r>
              <a:rPr lang="pl-PL" sz="3200" dirty="0" smtClean="0"/>
              <a:t>: luty 2010 roku - grudzień 2010 roku </a:t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5" name="Picture 2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920880" cy="854968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CEL PROJEKTU:</a:t>
            </a:r>
            <a:br>
              <a:rPr lang="pl-PL" sz="3600" b="1" dirty="0" smtClean="0"/>
            </a:b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4824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 smtClean="0"/>
              <a:t>    Nabycie nowych, uzupełnienie lub podwyższenie kwalifikacji zawodowych i umiejętności funkcjonariuszy Policji z terenu województwa mazowieckiego oraz dostosowanie ich do aktualnych potrzeb</a:t>
            </a:r>
          </a:p>
          <a:p>
            <a:pPr algn="just">
              <a:buNone/>
            </a:pPr>
            <a:r>
              <a:rPr lang="pl-PL" b="1" dirty="0" smtClean="0"/>
              <a:t>                                        POPRZEZ</a:t>
            </a:r>
          </a:p>
          <a:p>
            <a:pPr algn="just">
              <a:buNone/>
            </a:pPr>
            <a:r>
              <a:rPr lang="pl-PL" dirty="0" smtClean="0"/>
              <a:t>    dostarczenie uczestnikom projektu specjalistycznej wiedzy i umiejętności z zakresu ratownictwa medycznego, nauki jazdy, doskonalenia techniki jazdy oraz kontroli tachografów.</a:t>
            </a:r>
            <a:endParaRPr lang="pl-PL" dirty="0"/>
          </a:p>
        </p:txBody>
      </p:sp>
      <p:pic>
        <p:nvPicPr>
          <p:cNvPr id="4" name="Picture 2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918648" cy="648072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AKADEMIA POLICJANTA</a:t>
            </a: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640960" cy="410445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2400" dirty="0" smtClean="0">
                <a:solidFill>
                  <a:schemeClr val="tx1"/>
                </a:solidFill>
              </a:rPr>
              <a:t>Projekt szkoleniowy skierowany do  policjantów – kobiet i mężczyzn z Komendy Stołecznej i Komendy Wojewódzkiej Policji z siedzibą w Radomiu.</a:t>
            </a:r>
          </a:p>
          <a:p>
            <a:pPr algn="just">
              <a:lnSpc>
                <a:spcPct val="120000"/>
              </a:lnSpc>
            </a:pPr>
            <a:r>
              <a:rPr lang="pl-PL" sz="2400" dirty="0" smtClean="0">
                <a:solidFill>
                  <a:schemeClr val="tx1"/>
                </a:solidFill>
              </a:rPr>
              <a:t>W ramach projektu przeprowadzono bezpłatne szkolenia w następujących modułach: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</a:rPr>
              <a:t>  doskonalenie techniki jazdy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</a:rPr>
              <a:t> ratownictwo medyczne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</a:rPr>
              <a:t>nauka jazdy kategorii A, C lub D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</a:rPr>
              <a:t>kontrola tachografów.</a:t>
            </a:r>
          </a:p>
          <a:p>
            <a:pPr>
              <a:lnSpc>
                <a:spcPct val="120000"/>
              </a:lnSpc>
            </a:pPr>
            <a:r>
              <a:rPr lang="pl-PL" sz="2400" b="1" dirty="0" smtClean="0">
                <a:solidFill>
                  <a:schemeClr val="tx1"/>
                </a:solidFill>
              </a:rPr>
              <a:t>Łącznie w projekcie wzięło udział 620 policjantów.</a:t>
            </a:r>
          </a:p>
          <a:p>
            <a:pPr algn="just">
              <a:lnSpc>
                <a:spcPct val="120000"/>
              </a:lnSpc>
            </a:pPr>
            <a:r>
              <a:rPr lang="pl-PL" sz="2400" dirty="0" smtClean="0">
                <a:solidFill>
                  <a:schemeClr val="tx1"/>
                </a:solidFill>
              </a:rPr>
              <a:t>Projekt był współfinansowany przez Unię Europejską ze środków Europejskiego Funduszu Społecznego w ramach Priorytetu VIII Programu Operacyjnego Kapitał Ludzki.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7" name="Picture 2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  <a:t>Zajęcia w ramach szkolenia „Nauka jazdy kategoria  A, C lub D” odbywały się w ośrodkach   </a:t>
            </a:r>
            <a:b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  <a:t>w Radomiu i Ciechanowie.  </a:t>
            </a:r>
            <a:b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  <a:t>Łącznie w ramach tego szkolenia przeszkolono    </a:t>
            </a:r>
            <a:b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  <a:t>100 osób.</a:t>
            </a:r>
            <a:endParaRPr lang="pl-PL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480920" cy="20406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Wszyscy uczestnicy ukończyli szkolenie z pozytywnym     wynikiem egzaminu wewnętrznego. </a:t>
            </a:r>
          </a:p>
          <a:p>
            <a:pPr algn="just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 Zdawalność na egzaminie państwowym przekroczyła </a:t>
            </a:r>
            <a:r>
              <a:rPr lang="pl-PL" sz="2400" b="1" dirty="0" smtClean="0">
                <a:solidFill>
                  <a:schemeClr val="tx1"/>
                </a:solidFill>
              </a:rPr>
              <a:t>80%. </a:t>
            </a:r>
          </a:p>
          <a:p>
            <a:pPr algn="just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Zainteresowanie tym modułem szkoleniowym znacznie przekroczyło liczbę przewidzianych miejsc. 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u="sng" dirty="0" smtClean="0"/>
              <a:t/>
            </a:r>
            <a:br>
              <a:rPr lang="pl-PL" sz="2800" u="sng" dirty="0" smtClean="0"/>
            </a:br>
            <a:r>
              <a:rPr lang="pl-PL" sz="2800" b="1" u="sng" dirty="0" smtClean="0">
                <a:solidFill>
                  <a:schemeClr val="accent4">
                    <a:lumMod val="75000"/>
                  </a:schemeClr>
                </a:solidFill>
              </a:rPr>
              <a:t>Zainteresowanie szkoleniami z zakresu „Nauki jazdy”</a:t>
            </a:r>
            <a:endParaRPr lang="pl-PL" sz="28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4427984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/>
        </p:nvGraphicFramePr>
        <p:xfrm>
          <a:off x="323528" y="4365104"/>
          <a:ext cx="48245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Symbol zastępczy zawartości 3"/>
          <p:cNvGraphicFramePr>
            <a:graphicFrameLocks/>
          </p:cNvGraphicFramePr>
          <p:nvPr/>
        </p:nvGraphicFramePr>
        <p:xfrm>
          <a:off x="4067944" y="2060848"/>
          <a:ext cx="460851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23528" y="29249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Nauka jazdy kategoria C</a:t>
            </a:r>
            <a:endParaRPr lang="pl-PL" b="1" u="sng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051720" y="42210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Nauka jazdy kategoria A</a:t>
            </a:r>
            <a:endParaRPr lang="pl-PL" b="1" u="sng" dirty="0"/>
          </a:p>
        </p:txBody>
      </p:sp>
      <p:pic>
        <p:nvPicPr>
          <p:cNvPr id="18434" name="Picture 2" descr="logo p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88640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  <a:t>SZKOLENIE Z ZAKRESU „NAUKA JAZDY KATEGORIA D”</a:t>
            </a:r>
            <a:endParaRPr lang="pl-PL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Symbol zastępczy zawartości 5" descr="DSC05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156" y="1600200"/>
            <a:ext cx="8033688" cy="4525963"/>
          </a:xfrm>
        </p:spPr>
      </p:pic>
      <p:pic>
        <p:nvPicPr>
          <p:cNvPr id="16386" name="Picture 2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82001">
              <a:srgbClr val="FBD49C"/>
            </a:gs>
            <a:gs pos="82001">
              <a:srgbClr val="FBD49C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/>
          <a:lstStyle/>
          <a:p>
            <a:r>
              <a:rPr lang="pl-PL" b="1" u="sng" dirty="0" smtClean="0">
                <a:solidFill>
                  <a:srgbClr val="FF0000"/>
                </a:solidFill>
              </a:rPr>
              <a:t>PROJEKT AKADEMIA STRAŻAKA</a:t>
            </a:r>
            <a:endParaRPr lang="pl-PL" b="1" u="sng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912768" cy="38884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LIDER PROJEKTU </a:t>
            </a:r>
            <a:r>
              <a:rPr lang="pl-PL" sz="2800" dirty="0" smtClean="0">
                <a:solidFill>
                  <a:schemeClr val="tx1"/>
                </a:solidFill>
              </a:rPr>
              <a:t>– WOJEWÓDZKI OŚRODEK RUCHU DROGOWEGO w WARSZAWIE</a:t>
            </a:r>
          </a:p>
          <a:p>
            <a:pPr>
              <a:buFont typeface="Arial" pitchFamily="34" charset="0"/>
              <a:buChar char="•"/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PARTNER</a:t>
            </a:r>
            <a:r>
              <a:rPr lang="pl-PL" sz="2800" dirty="0" smtClean="0">
                <a:solidFill>
                  <a:schemeClr val="tx1"/>
                </a:solidFill>
              </a:rPr>
              <a:t> – WOJEWÓDZKI URZĄD PRACY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w WARSZAWIE – FILIA PŁOCK</a:t>
            </a: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OKRES REALIZACJI </a:t>
            </a:r>
            <a:r>
              <a:rPr lang="pl-PL" sz="2800" dirty="0" smtClean="0">
                <a:solidFill>
                  <a:schemeClr val="tx1"/>
                </a:solidFill>
              </a:rPr>
              <a:t>– MARZEC 2010 R. – KWIECIEŃ 2011 R.</a:t>
            </a: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41568" cy="854968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  <a:t>W ramach modułu „Doskonalenie techniki jazdy” przeszkolono 270 osób. </a:t>
            </a:r>
            <a:endParaRPr lang="pl-PL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497363"/>
          </a:xfrm>
        </p:spPr>
        <p:txBody>
          <a:bodyPr>
            <a:normAutofit/>
          </a:bodyPr>
          <a:lstStyle/>
          <a:p>
            <a:pPr algn="just"/>
            <a:r>
              <a:rPr lang="pl-PL" sz="2800" dirty="0" smtClean="0"/>
              <a:t> </a:t>
            </a:r>
            <a:r>
              <a:rPr lang="pl-PL" sz="2400" dirty="0" smtClean="0"/>
              <a:t>Od samego początku realizacji projektu był to jeden                    z modułów szkoleniowych, który cieszył się ogromnym zainteresowaniem. </a:t>
            </a:r>
          </a:p>
          <a:p>
            <a:pPr algn="just"/>
            <a:r>
              <a:rPr lang="pl-PL" sz="2400" dirty="0" smtClean="0"/>
              <a:t> Szkolenie odbyło się w najnowocześniejszym </a:t>
            </a:r>
            <a:br>
              <a:rPr lang="pl-PL" sz="2400" dirty="0" smtClean="0"/>
            </a:br>
            <a:r>
              <a:rPr lang="pl-PL" sz="2400" dirty="0" smtClean="0"/>
              <a:t>i profesjonalnie przygotowanym ośrodku szkoleniowym </a:t>
            </a:r>
            <a:br>
              <a:rPr lang="pl-PL" sz="2400" dirty="0" smtClean="0"/>
            </a:br>
            <a:r>
              <a:rPr lang="pl-PL" sz="2400" dirty="0" smtClean="0"/>
              <a:t>w Niemczech. Uczestnicy mieli do wyboru możliwość jazdy furgonem, motocyklem lub samochodem osobowym.</a:t>
            </a:r>
          </a:p>
          <a:p>
            <a:pPr algn="just"/>
            <a:r>
              <a:rPr lang="pl-PL" sz="2400" dirty="0" smtClean="0"/>
              <a:t> Policjanci mieli okazję podnosić swoje kwalifikacje jeżdżąc m.in. na wodnych płytach poślizgowych czy ruchomych płytach, które ustawiały się bokiem podczas jazdy. </a:t>
            </a:r>
            <a:endParaRPr lang="pl-PL" sz="2400" dirty="0"/>
          </a:p>
        </p:txBody>
      </p:sp>
      <p:pic>
        <p:nvPicPr>
          <p:cNvPr id="15362" name="Picture 2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b="1" dirty="0" smtClean="0">
                <a:solidFill>
                  <a:schemeClr val="accent4">
                    <a:lumMod val="75000"/>
                  </a:schemeClr>
                </a:solidFill>
              </a:rPr>
              <a:t>Doskonalenie techniki jazdy motocyklem</a:t>
            </a:r>
            <a:endParaRPr lang="pl-PL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IMG_9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66" y="1600200"/>
            <a:ext cx="6786867" cy="4525963"/>
          </a:xfrm>
        </p:spPr>
      </p:pic>
      <p:pic>
        <p:nvPicPr>
          <p:cNvPr id="14337" name="Picture 1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b="1" dirty="0" smtClean="0">
                <a:solidFill>
                  <a:schemeClr val="accent4">
                    <a:lumMod val="75000"/>
                  </a:schemeClr>
                </a:solidFill>
              </a:rPr>
              <a:t>Doskonalenie techniki jazdy furgonem</a:t>
            </a:r>
            <a:endParaRPr lang="pl-PL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P9150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257669" cy="4525963"/>
          </a:xfrm>
        </p:spPr>
      </p:pic>
      <p:pic>
        <p:nvPicPr>
          <p:cNvPr id="13313" name="Picture 1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/>
            </a:r>
            <a:br>
              <a:rPr lang="pl-PL" sz="3200" dirty="0" smtClean="0">
                <a:solidFill>
                  <a:srgbClr val="FF0000"/>
                </a:solidFill>
              </a:rPr>
            </a:br>
            <a:r>
              <a:rPr lang="pl-PL" sz="3200" dirty="0" smtClean="0">
                <a:solidFill>
                  <a:srgbClr val="FF0000"/>
                </a:solidFill>
              </a:rPr>
              <a:t/>
            </a:r>
            <a:br>
              <a:rPr lang="pl-PL" sz="3200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chemeClr val="accent4">
                    <a:lumMod val="75000"/>
                  </a:schemeClr>
                </a:solidFill>
              </a:rPr>
              <a:t>Doskonalenie techniki jazdy samochodem osobowym</a:t>
            </a:r>
            <a:endParaRPr lang="pl-PL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P9150506.JP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772816"/>
            <a:ext cx="6034617" cy="4353347"/>
          </a:xfrm>
        </p:spPr>
      </p:pic>
      <p:pic>
        <p:nvPicPr>
          <p:cNvPr id="5" name="Picture 1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>
                <a:solidFill>
                  <a:schemeClr val="accent4">
                    <a:lumMod val="75000"/>
                  </a:schemeClr>
                </a:solidFill>
              </a:rPr>
              <a:t>Szkolenia z zakresu „Ratownictwa Medycznego” </a:t>
            </a:r>
            <a:br>
              <a:rPr lang="pl-PL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400" b="1" dirty="0" smtClean="0">
                <a:solidFill>
                  <a:schemeClr val="accent4">
                    <a:lumMod val="75000"/>
                  </a:schemeClr>
                </a:solidFill>
              </a:rPr>
              <a:t>odbywały się w Wojewódzkich Ośrodkach Ruchu Drogowego </a:t>
            </a:r>
            <a:br>
              <a:rPr lang="pl-PL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400" b="1" dirty="0" smtClean="0">
                <a:solidFill>
                  <a:schemeClr val="accent4">
                    <a:lumMod val="75000"/>
                  </a:schemeClr>
                </a:solidFill>
              </a:rPr>
              <a:t>w Warszawie, Ostrołęce, Radomiu i Ciechanowie.</a:t>
            </a: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sz="2400" dirty="0" smtClean="0"/>
              <a:t>   </a:t>
            </a:r>
          </a:p>
          <a:p>
            <a:pPr algn="just">
              <a:buNone/>
            </a:pPr>
            <a:r>
              <a:rPr lang="pl-PL" sz="2400" dirty="0" smtClean="0"/>
              <a:t>	Przewidziana w ramach tego szkolenia liczba miejsc nie była wystarczająca w stosunku do zainteresowania. </a:t>
            </a:r>
          </a:p>
          <a:p>
            <a:pPr algn="just">
              <a:buNone/>
            </a:pPr>
            <a:r>
              <a:rPr lang="pl-PL" sz="2400" dirty="0" smtClean="0"/>
              <a:t>     Łącznie przeszkolono 180 osób. Zajęcia obejmowały 4 zjazdy weekendowe, podczas których uczestnicy mieli okazję nie tylko teoretycznie, ale i praktycznie poznać tajniki udzielania pierwszej pomocy. </a:t>
            </a:r>
          </a:p>
          <a:p>
            <a:pPr algn="just">
              <a:buNone/>
            </a:pPr>
            <a:r>
              <a:rPr lang="pl-PL" sz="2400" dirty="0" smtClean="0"/>
              <a:t>     Zajęcia prowadziła wysoko kwalifikowana kadra – zdobywcy  </a:t>
            </a:r>
          </a:p>
          <a:p>
            <a:pPr algn="just">
              <a:buNone/>
            </a:pPr>
            <a:r>
              <a:rPr lang="pl-PL" sz="2400" dirty="0" smtClean="0"/>
              <a:t>     I miejsca w Mistrzostwach Europy w Ratownictwie Medycznym. </a:t>
            </a:r>
          </a:p>
          <a:p>
            <a:pPr algn="just">
              <a:buNone/>
            </a:pPr>
            <a:r>
              <a:rPr lang="pl-PL" sz="2400" dirty="0" smtClean="0"/>
              <a:t>     W ramach tego szkolenia uczestnicy mieli zagwarantowany bezpłatny nocleg, wyżywienie, materiały szkoleniowe oraz materiały promocyjne.</a:t>
            </a:r>
            <a:endParaRPr lang="pl-PL" sz="2400" dirty="0"/>
          </a:p>
        </p:txBody>
      </p:sp>
      <p:pic>
        <p:nvPicPr>
          <p:cNvPr id="5" name="Picture 1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600" b="1" dirty="0" smtClean="0">
                <a:solidFill>
                  <a:schemeClr val="accent4">
                    <a:lumMod val="75000"/>
                  </a:schemeClr>
                </a:solidFill>
              </a:rPr>
              <a:t>Ratownictwo medyczne </a:t>
            </a:r>
            <a:endParaRPr lang="pl-PL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DSC_0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035" y="1600200"/>
            <a:ext cx="6761930" cy="4525963"/>
          </a:xfrm>
        </p:spPr>
      </p:pic>
      <p:pic>
        <p:nvPicPr>
          <p:cNvPr id="5" name="Picture 1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600" b="1" dirty="0" smtClean="0">
                <a:solidFill>
                  <a:schemeClr val="accent4">
                    <a:lumMod val="75000"/>
                  </a:schemeClr>
                </a:solidFill>
              </a:rPr>
              <a:t>Ratownictwo medyczne </a:t>
            </a:r>
            <a:endParaRPr lang="pl-PL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DSC_0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035" y="1600200"/>
            <a:ext cx="6761930" cy="4525963"/>
          </a:xfrm>
        </p:spPr>
      </p:pic>
      <p:pic>
        <p:nvPicPr>
          <p:cNvPr id="5" name="Picture 1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4000" b="1" dirty="0" smtClean="0">
                <a:solidFill>
                  <a:schemeClr val="accent4">
                    <a:lumMod val="75000"/>
                  </a:schemeClr>
                </a:solidFill>
              </a:rPr>
              <a:t>Ratownictwo medyczne </a:t>
            </a:r>
            <a:endParaRPr lang="pl-PL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DSC_0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035" y="1600200"/>
            <a:ext cx="6761930" cy="4525963"/>
          </a:xfrm>
        </p:spPr>
      </p:pic>
      <p:pic>
        <p:nvPicPr>
          <p:cNvPr id="5" name="Picture 1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03232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3600" b="1" dirty="0" smtClean="0">
                <a:solidFill>
                  <a:schemeClr val="accent4">
                    <a:lumMod val="75000"/>
                  </a:schemeClr>
                </a:solidFill>
              </a:rPr>
              <a:t>W ramach projektu policjanci mieli możliwość wzięcia udziału </a:t>
            </a:r>
            <a:br>
              <a:rPr lang="pl-PL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600" b="1" dirty="0" smtClean="0">
                <a:solidFill>
                  <a:schemeClr val="accent4">
                    <a:lumMod val="75000"/>
                  </a:schemeClr>
                </a:solidFill>
              </a:rPr>
              <a:t>w szkoleniu „Kontrola tachografów”. </a:t>
            </a:r>
            <a:endParaRPr lang="pl-PL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	</a:t>
            </a:r>
          </a:p>
          <a:p>
            <a:pPr algn="just">
              <a:buNone/>
            </a:pPr>
            <a:r>
              <a:rPr lang="pl-PL" sz="2400" dirty="0" smtClean="0"/>
              <a:t>	70 policjantów, głównie z Wydziału Ruchu Drogowego, podczas szkolenia miało okazję do poznania nie tylko od strony teoretycznej, ale przede wszystkim praktycznej obsługi  kontroli tachografów. Szkolenia odbyły się w Warszawie </a:t>
            </a:r>
            <a:br>
              <a:rPr lang="pl-PL" sz="2400" dirty="0" smtClean="0"/>
            </a:br>
            <a:r>
              <a:rPr lang="pl-PL" sz="2400" dirty="0" smtClean="0"/>
              <a:t>i Radomiu. Uczestnicy szkolenia mieli okazję ćwiczyć praktycznie swoje umiejętności na wysokiej klasy profesjonalnym sprzęcie – cyfrowych tachografach. </a:t>
            </a:r>
            <a:endParaRPr lang="pl-PL" sz="2400" dirty="0"/>
          </a:p>
        </p:txBody>
      </p:sp>
      <p:pic>
        <p:nvPicPr>
          <p:cNvPr id="4" name="Picture 1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600" b="1" dirty="0" smtClean="0">
                <a:solidFill>
                  <a:schemeClr val="accent4">
                    <a:lumMod val="75000"/>
                  </a:schemeClr>
                </a:solidFill>
              </a:rPr>
              <a:t>Kontrola tachografów</a:t>
            </a:r>
            <a:endParaRPr lang="pl-PL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IMGP4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1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792088"/>
          </a:xfrm>
        </p:spPr>
        <p:txBody>
          <a:bodyPr>
            <a:normAutofit/>
          </a:bodyPr>
          <a:lstStyle/>
          <a:p>
            <a:r>
              <a:rPr lang="pl-PL" sz="3200" b="1" u="sng" dirty="0" smtClean="0"/>
              <a:t>CEL PROJEKTU:</a:t>
            </a:r>
            <a:endParaRPr lang="pl-PL" sz="32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348880"/>
            <a:ext cx="8435280" cy="377728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   Podniesienie kwalifikacji i umiejętności zawodowych strażaków – kobiet i mężczyzn </a:t>
            </a:r>
            <a:br>
              <a:rPr lang="pl-PL" dirty="0" smtClean="0"/>
            </a:br>
            <a:r>
              <a:rPr lang="pl-PL" dirty="0" smtClean="0"/>
              <a:t>z Ochotniczych Straży Pożarnych z Mazowsza, </a:t>
            </a:r>
            <a:br>
              <a:rPr lang="pl-PL" dirty="0" smtClean="0"/>
            </a:br>
            <a:r>
              <a:rPr lang="pl-PL" dirty="0" smtClean="0"/>
              <a:t>a tym samym wzmocnienie ich potencjału </a:t>
            </a:r>
            <a:br>
              <a:rPr lang="pl-PL" dirty="0" smtClean="0"/>
            </a:br>
            <a:r>
              <a:rPr lang="pl-PL" dirty="0" smtClean="0"/>
              <a:t>w zakresie skuteczności i efektywności działań w sektorze zapewniającym bezpieczeństwo.</a:t>
            </a:r>
            <a:endParaRPr lang="pl-PL" dirty="0"/>
          </a:p>
        </p:txBody>
      </p:sp>
      <p:pic>
        <p:nvPicPr>
          <p:cNvPr id="4" name="Picture 2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769111" cy="56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1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16273"/>
            <a:ext cx="8229600" cy="56370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projektu (osiągnięte wskaźniki)</a:t>
            </a:r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0903443"/>
              </p:ext>
            </p:extLst>
          </p:nvPr>
        </p:nvGraphicFramePr>
        <p:xfrm>
          <a:off x="1524000" y="1772816"/>
          <a:ext cx="6096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2174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Szkolenie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Założenia  projektowe</a:t>
                      </a:r>
                    </a:p>
                    <a:p>
                      <a:pPr algn="ctr"/>
                      <a:r>
                        <a:rPr lang="pl-PL" dirty="0" smtClean="0"/>
                        <a:t>(ilość</a:t>
                      </a:r>
                      <a:r>
                        <a:rPr lang="pl-PL" baseline="0" dirty="0" smtClean="0"/>
                        <a:t> osób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Realizacja</a:t>
                      </a:r>
                    </a:p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(ilość osób)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Wskaźnik realizacji </a:t>
                      </a:r>
                    </a:p>
                    <a:p>
                      <a:pPr algn="ctr"/>
                      <a:r>
                        <a:rPr lang="pl-PL" dirty="0" smtClean="0"/>
                        <a:t>(%)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Nauka jazdy kat. 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40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40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100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mtClean="0"/>
                        <a:t>Nauka jazdy kat. 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40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40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100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mtClean="0"/>
                        <a:t>Nauka jazdy kat. 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20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20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100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mtClean="0"/>
                        <a:t>Doskonalenie techniki jazdy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270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267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98,88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mtClean="0"/>
                        <a:t>Ratownictwo Medyczne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180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180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100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mtClean="0"/>
                        <a:t>Kontrola tachografów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70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68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pl-PL" dirty="0" smtClean="0"/>
                        <a:t>97,14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80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1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Agnieszka Andres </a:t>
            </a:r>
          </a:p>
          <a:p>
            <a:pPr algn="ctr">
              <a:buNone/>
            </a:pPr>
            <a:r>
              <a:rPr lang="pl-PL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Koordynator Projektów </a:t>
            </a:r>
            <a:r>
              <a:rPr lang="pl-PL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Unijnych</a:t>
            </a:r>
            <a:endParaRPr lang="pl-PL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pl-PL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Wojewódzki Ośrodek Ruchu Drogowego w Warszawie</a:t>
            </a:r>
          </a:p>
          <a:p>
            <a:pPr marL="0" indent="0" algn="ctr">
              <a:buNone/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7170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19256" cy="364902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Projekt skierowany był do pracujących, dorosłych członków Ochotniczych Straży Pożarnych – kobiet i mężczyzn z terenu województwa mazowieckiego, którzy z własnej inicjatywy poza godzinami pracy, chcieli podnieść swoje kwalifikacje zawodowe.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56992"/>
            <a:ext cx="8352928" cy="31683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W projekcie przewidziano 2 moduły szkoleniowe dla </a:t>
            </a:r>
            <a:r>
              <a:rPr lang="pl-PL" b="1" dirty="0" smtClean="0"/>
              <a:t>870 </a:t>
            </a:r>
            <a:r>
              <a:rPr lang="pl-PL" dirty="0" smtClean="0"/>
              <a:t>strażaków: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900" b="1" dirty="0" smtClean="0">
                <a:solidFill>
                  <a:srgbClr val="FF0000"/>
                </a:solidFill>
              </a:rPr>
              <a:t>  RATOWNICTWO MEDYCZNE  - 270 OSÓB</a:t>
            </a:r>
          </a:p>
          <a:p>
            <a:r>
              <a:rPr lang="pl-PL" sz="2900" b="1" dirty="0" smtClean="0">
                <a:solidFill>
                  <a:srgbClr val="FF0000"/>
                </a:solidFill>
              </a:rPr>
              <a:t>  KIEROWANIE RUCHEM DROGOWYM    - 600 OSÓB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3300" dirty="0" smtClean="0"/>
              <a:t>Realizacja projektu (osiągnięte wskaźniki):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900" b="1" dirty="0">
                <a:solidFill>
                  <a:srgbClr val="FF0000"/>
                </a:solidFill>
              </a:rPr>
              <a:t>RATOWNICTWO MEDYCZNE  - </a:t>
            </a:r>
            <a:r>
              <a:rPr lang="pl-PL" sz="2900" b="1" dirty="0" smtClean="0">
                <a:solidFill>
                  <a:srgbClr val="FF0000"/>
                </a:solidFill>
              </a:rPr>
              <a:t>266 OSÓB (ukończyło szkolenie)</a:t>
            </a:r>
            <a:endParaRPr lang="pl-PL" sz="2900" b="1" dirty="0">
              <a:solidFill>
                <a:srgbClr val="FF0000"/>
              </a:solidFill>
            </a:endParaRPr>
          </a:p>
          <a:p>
            <a:r>
              <a:rPr lang="pl-PL" sz="2900" b="1" dirty="0" smtClean="0">
                <a:solidFill>
                  <a:srgbClr val="FF0000"/>
                </a:solidFill>
              </a:rPr>
              <a:t>KIEROWANIE </a:t>
            </a:r>
            <a:r>
              <a:rPr lang="pl-PL" sz="2900" b="1" dirty="0">
                <a:solidFill>
                  <a:srgbClr val="FF0000"/>
                </a:solidFill>
              </a:rPr>
              <a:t>RUCHEM DROGOWYM    - </a:t>
            </a:r>
            <a:r>
              <a:rPr lang="pl-PL" sz="2900" b="1" dirty="0" smtClean="0">
                <a:solidFill>
                  <a:srgbClr val="FF0000"/>
                </a:solidFill>
              </a:rPr>
              <a:t>596 OSÓB (ukończyło szkolenie) </a:t>
            </a:r>
            <a:endParaRPr lang="pl-PL" sz="29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4" name="Picture 2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6769111" cy="56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419" y="1196752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Szkolenie „Ratownictwo </a:t>
            </a:r>
            <a:r>
              <a:rPr lang="pl-PL" sz="2800" b="1" dirty="0">
                <a:solidFill>
                  <a:srgbClr val="FF0000"/>
                </a:solidFill>
              </a:rPr>
              <a:t>M</a:t>
            </a:r>
            <a:r>
              <a:rPr lang="pl-PL" sz="2800" b="1" dirty="0" smtClean="0">
                <a:solidFill>
                  <a:srgbClr val="FF0000"/>
                </a:solidFill>
              </a:rPr>
              <a:t>edyczne”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501317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2300" b="1" i="1" dirty="0"/>
              <a:t>r</a:t>
            </a:r>
            <a:r>
              <a:rPr lang="pl-PL" sz="2300" b="1" i="1" dirty="0" smtClean="0"/>
              <a:t>ealizowane było zgodnie z Ustawą z dnia 8 września 2006r. o Państwowym Ratownictwie Medycznym oraz Rozporządzeniem Ministra Zdrowia z dnia 19 marca 2007r. w sprawie kursu z zakresu kwalifikowanej pierwszej pomocy.</a:t>
            </a:r>
          </a:p>
          <a:p>
            <a:pPr algn="ctr">
              <a:buNone/>
            </a:pPr>
            <a:endParaRPr lang="pl-PL" sz="2000" dirty="0" smtClean="0"/>
          </a:p>
          <a:p>
            <a:r>
              <a:rPr lang="pl-PL" sz="2300" dirty="0" smtClean="0"/>
              <a:t>Szkolenie trwało</a:t>
            </a:r>
            <a:r>
              <a:rPr lang="pl-PL" sz="2300" dirty="0"/>
              <a:t> 66 godzin, w tym 25 godzin zajęć teoretycznych oraz 41 godzin zajęć praktycznych</a:t>
            </a:r>
            <a:r>
              <a:rPr lang="pl-PL" sz="2300" dirty="0" smtClean="0"/>
              <a:t>. </a:t>
            </a:r>
            <a:r>
              <a:rPr lang="pl-PL" sz="2300" dirty="0"/>
              <a:t>R</a:t>
            </a:r>
            <a:r>
              <a:rPr lang="pl-PL" sz="2300" dirty="0" smtClean="0"/>
              <a:t>ealizowane było </a:t>
            </a:r>
            <a:r>
              <a:rPr lang="pl-PL" sz="2300" dirty="0"/>
              <a:t>przez okres 4 zjazdów, łącznie 8 dni szkoleniowych</a:t>
            </a:r>
            <a:r>
              <a:rPr lang="pl-PL" sz="2300" dirty="0" smtClean="0"/>
              <a:t>.</a:t>
            </a:r>
          </a:p>
          <a:p>
            <a:endParaRPr lang="pl-PL" sz="2300" dirty="0" smtClean="0"/>
          </a:p>
          <a:p>
            <a:pPr lvl="0"/>
            <a:r>
              <a:rPr lang="pl-PL" sz="2300" dirty="0"/>
              <a:t>Zajęcia prowadzone </a:t>
            </a:r>
            <a:r>
              <a:rPr lang="pl-PL" sz="2300" dirty="0" smtClean="0"/>
              <a:t>były </a:t>
            </a:r>
            <a:r>
              <a:rPr lang="pl-PL" sz="2300" dirty="0"/>
              <a:t>przez wykwalifikowaną kadrę. Ratownicy medyczni posiadają aktualną wiedzę i umiejętności z zakresu objętego ramowym programem kursu oraz co najmniej trzyletnim doświadczeniem zawodowym w wykonywaniu medycznych czynności </a:t>
            </a:r>
            <a:r>
              <a:rPr lang="pl-PL" sz="2300" dirty="0" smtClean="0"/>
              <a:t>ratunkowych (Mistrzowie Europy w Ratownictwie Medycznym).</a:t>
            </a:r>
          </a:p>
          <a:p>
            <a:pPr lvl="0"/>
            <a:endParaRPr lang="pl-PL" sz="2300" dirty="0" smtClean="0"/>
          </a:p>
          <a:p>
            <a:r>
              <a:rPr lang="pl-PL" sz="2300" dirty="0"/>
              <a:t>Kursanci w trakcie zajęć </a:t>
            </a:r>
            <a:r>
              <a:rPr lang="pl-PL" sz="2300" dirty="0" smtClean="0"/>
              <a:t>korzystali </a:t>
            </a:r>
            <a:r>
              <a:rPr lang="pl-PL" sz="2300" dirty="0"/>
              <a:t>z nowoczesnego sprzętu medycznego</a:t>
            </a:r>
            <a:r>
              <a:rPr lang="pl-PL" sz="2300" dirty="0" smtClean="0"/>
              <a:t>.                               WORD w Warszawie </a:t>
            </a:r>
            <a:r>
              <a:rPr lang="pl-PL" sz="2300" dirty="0"/>
              <a:t>dysponuje 4 zestawami sprzętu medycznego</a:t>
            </a:r>
            <a:r>
              <a:rPr lang="pl-PL" sz="2300" dirty="0" smtClean="0"/>
              <a:t>.</a:t>
            </a:r>
          </a:p>
          <a:p>
            <a:endParaRPr lang="pl-PL" sz="2000" dirty="0" smtClean="0"/>
          </a:p>
          <a:p>
            <a:pPr lvl="0"/>
            <a:endParaRPr lang="pl-PL" sz="2000" dirty="0" smtClean="0"/>
          </a:p>
          <a:p>
            <a:endParaRPr lang="pl-PL" sz="2000" dirty="0"/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400" dirty="0" smtClean="0"/>
              <a:t>	</a:t>
            </a:r>
            <a:endParaRPr lang="pl-PL" sz="1800" dirty="0" smtClean="0"/>
          </a:p>
          <a:p>
            <a:pPr algn="just">
              <a:buNone/>
            </a:pPr>
            <a:endParaRPr lang="pl-PL" sz="2400" dirty="0"/>
          </a:p>
        </p:txBody>
      </p:sp>
      <p:pic>
        <p:nvPicPr>
          <p:cNvPr id="4" name="Picture 2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419" y="1196752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Szkolenie „Ratownictwo </a:t>
            </a:r>
            <a:r>
              <a:rPr lang="pl-PL" sz="2800" b="1" dirty="0">
                <a:solidFill>
                  <a:srgbClr val="FF0000"/>
                </a:solidFill>
              </a:rPr>
              <a:t>M</a:t>
            </a:r>
            <a:r>
              <a:rPr lang="pl-PL" sz="2800" b="1" dirty="0" smtClean="0">
                <a:solidFill>
                  <a:srgbClr val="FF0000"/>
                </a:solidFill>
              </a:rPr>
              <a:t>edyczne”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5013176"/>
          </a:xfrm>
        </p:spPr>
        <p:txBody>
          <a:bodyPr>
            <a:normAutofit fontScale="62500" lnSpcReduction="20000"/>
          </a:bodyPr>
          <a:lstStyle/>
          <a:p>
            <a:pPr lvl="0"/>
            <a:endParaRPr lang="pl-PL" sz="2900" dirty="0" smtClean="0"/>
          </a:p>
          <a:p>
            <a:pPr lvl="0"/>
            <a:r>
              <a:rPr lang="pl-PL" dirty="0" smtClean="0"/>
              <a:t>Ćwiczenia </a:t>
            </a:r>
            <a:r>
              <a:rPr lang="pl-PL" dirty="0"/>
              <a:t>praktyczne </a:t>
            </a:r>
            <a:r>
              <a:rPr lang="pl-PL" dirty="0" smtClean="0"/>
              <a:t>odbywały </a:t>
            </a:r>
            <a:r>
              <a:rPr lang="pl-PL" dirty="0"/>
              <a:t>się w małych grupach po sześć osób na jednego instruktora w dobrze dostosowanych salach szkoleniowych. </a:t>
            </a:r>
            <a:endParaRPr lang="pl-PL" dirty="0" smtClean="0"/>
          </a:p>
          <a:p>
            <a:pPr lvl="0"/>
            <a:endParaRPr lang="pl-PL" dirty="0" smtClean="0"/>
          </a:p>
          <a:p>
            <a:r>
              <a:rPr lang="pl-PL" dirty="0"/>
              <a:t>Szkolenie </a:t>
            </a:r>
            <a:r>
              <a:rPr lang="pl-PL" dirty="0" smtClean="0"/>
              <a:t>kończyło </a:t>
            </a:r>
            <a:r>
              <a:rPr lang="pl-PL" dirty="0"/>
              <a:t>się egzaminem z zakresu wiedzy i umiejętności objętych programem kursu w formie sprawdzianu testowego i praktycznego. Egzamin zdawany </a:t>
            </a:r>
            <a:r>
              <a:rPr lang="pl-PL" dirty="0" smtClean="0"/>
              <a:t>był </a:t>
            </a:r>
            <a:r>
              <a:rPr lang="pl-PL" dirty="0"/>
              <a:t>przed komisją egzaminacyjną, w skład której </a:t>
            </a:r>
            <a:r>
              <a:rPr lang="pl-PL" dirty="0" smtClean="0"/>
              <a:t>wchodził </a:t>
            </a:r>
            <a:r>
              <a:rPr lang="pl-PL" dirty="0"/>
              <a:t>konsultant </a:t>
            </a:r>
            <a:r>
              <a:rPr lang="pl-PL" dirty="0" smtClean="0"/>
              <a:t>wojewódzki ds</a:t>
            </a:r>
            <a:r>
              <a:rPr lang="pl-PL" dirty="0"/>
              <a:t>. ratownictwa medycznego jako przewodniczący, lekarz jednostki </a:t>
            </a:r>
            <a:r>
              <a:rPr lang="pl-PL" dirty="0" smtClean="0"/>
              <a:t>współpracującej </a:t>
            </a:r>
            <a:r>
              <a:rPr lang="pl-PL" dirty="0"/>
              <a:t>z systemem i kierownik merytoryczny kursu. </a:t>
            </a:r>
            <a:endParaRPr lang="pl-PL" dirty="0" smtClean="0"/>
          </a:p>
          <a:p>
            <a:endParaRPr lang="pl-PL" dirty="0"/>
          </a:p>
          <a:p>
            <a:pPr lvl="0"/>
            <a:r>
              <a:rPr lang="pl-PL" dirty="0"/>
              <a:t>Pozytywne zaliczenie egzaminu potwierdzone </a:t>
            </a:r>
            <a:r>
              <a:rPr lang="pl-PL" dirty="0" smtClean="0"/>
              <a:t>było </a:t>
            </a:r>
            <a:r>
              <a:rPr lang="pl-PL" dirty="0"/>
              <a:t>wydaniem zaświadczenia                           i uzyskaniem tytułu </a:t>
            </a:r>
            <a:r>
              <a:rPr lang="pl-PL" b="1" dirty="0" smtClean="0"/>
              <a:t>Ratownika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lvl="0" indent="0" algn="ctr">
              <a:buNone/>
            </a:pPr>
            <a:r>
              <a:rPr lang="pl-PL" dirty="0" smtClean="0"/>
              <a:t>266 Strażaków OSP uzyskało tytuł Ratownika.</a:t>
            </a:r>
          </a:p>
          <a:p>
            <a:pPr lvl="0"/>
            <a:endParaRPr lang="pl-PL" sz="2200" dirty="0" smtClean="0"/>
          </a:p>
          <a:p>
            <a:endParaRPr lang="pl-PL" sz="2000" dirty="0"/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 smtClean="0"/>
          </a:p>
          <a:p>
            <a:pPr algn="ctr">
              <a:buNone/>
            </a:pPr>
            <a:r>
              <a:rPr lang="pl-PL" sz="2400" dirty="0" smtClean="0"/>
              <a:t>	</a:t>
            </a:r>
            <a:endParaRPr lang="pl-PL" sz="1800" dirty="0" smtClean="0"/>
          </a:p>
          <a:p>
            <a:pPr algn="just">
              <a:buNone/>
            </a:pPr>
            <a:endParaRPr lang="pl-PL" sz="2400" dirty="0"/>
          </a:p>
        </p:txBody>
      </p:sp>
      <p:pic>
        <p:nvPicPr>
          <p:cNvPr id="4" name="Picture 2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987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7704856" cy="2088232"/>
          </a:xfrm>
        </p:spPr>
        <p:txBody>
          <a:bodyPr>
            <a:normAutofit/>
          </a:bodyPr>
          <a:lstStyle/>
          <a:p>
            <a:pPr algn="l"/>
            <a:r>
              <a:rPr lang="pl-PL" sz="2400" dirty="0"/>
              <a:t>W </a:t>
            </a:r>
            <a:r>
              <a:rPr lang="pl-PL" sz="2400" dirty="0" smtClean="0"/>
              <a:t>ramach </a:t>
            </a:r>
            <a:r>
              <a:rPr lang="pl-PL" sz="2400" dirty="0"/>
              <a:t>szkoleń uczestnicy </a:t>
            </a:r>
            <a:r>
              <a:rPr lang="pl-PL" sz="2400" dirty="0" smtClean="0"/>
              <a:t>otrzymali: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nocleg</a:t>
            </a:r>
            <a:r>
              <a:rPr lang="pl-PL" sz="2400" dirty="0"/>
              <a:t>, wyżywienie, materiały promocyjne oraz </a:t>
            </a:r>
            <a:r>
              <a:rPr lang="pl-PL" sz="2400" dirty="0" smtClean="0"/>
              <a:t>szkoleniowe.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212976"/>
            <a:ext cx="8172400" cy="3096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     </a:t>
            </a:r>
            <a:r>
              <a:rPr lang="pl-PL" sz="2400" dirty="0"/>
              <a:t>Szkolenia </a:t>
            </a:r>
            <a:r>
              <a:rPr lang="pl-PL" sz="2400" dirty="0" smtClean="0"/>
              <a:t>odbywały </a:t>
            </a:r>
            <a:r>
              <a:rPr lang="pl-PL" sz="2400" dirty="0"/>
              <a:t>się w Wojewódzkich Ośrodkach Ruchu Drogowego w </a:t>
            </a:r>
            <a:r>
              <a:rPr lang="pl-PL" sz="2400" b="1" i="1" dirty="0"/>
              <a:t>Warszawie, Płocku, Siedlcach, Radomiu oraz </a:t>
            </a:r>
            <a:r>
              <a:rPr lang="pl-PL" sz="2400" b="1" i="1" dirty="0" smtClean="0"/>
              <a:t>Ciechanowie. </a:t>
            </a:r>
            <a:endParaRPr lang="pl-PL" sz="2400" b="1" i="1" dirty="0"/>
          </a:p>
          <a:p>
            <a:pPr algn="just">
              <a:buNone/>
            </a:pPr>
            <a:r>
              <a:rPr lang="pl-PL" sz="2400" dirty="0"/>
              <a:t>	</a:t>
            </a:r>
            <a:r>
              <a:rPr lang="pl-PL" sz="2400" dirty="0" smtClean="0"/>
              <a:t>	</a:t>
            </a:r>
          </a:p>
          <a:p>
            <a:pPr algn="just">
              <a:buNone/>
            </a:pPr>
            <a:r>
              <a:rPr lang="pl-PL" sz="2400" dirty="0" smtClean="0"/>
              <a:t>	Ilość </a:t>
            </a:r>
            <a:r>
              <a:rPr lang="pl-PL" sz="2400" dirty="0"/>
              <a:t>miejsc przewidzianych na szkolenia znacznie przekroczyła zakładaną w </a:t>
            </a:r>
            <a:r>
              <a:rPr lang="pl-PL" sz="2400" dirty="0" smtClean="0"/>
              <a:t>projekcie.</a:t>
            </a:r>
            <a:endParaRPr lang="pl-PL" sz="2400" dirty="0"/>
          </a:p>
          <a:p>
            <a:pPr algn="just">
              <a:buNone/>
            </a:pPr>
            <a:endParaRPr lang="pl-PL" sz="24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4" name="Picture 2" descr="logo p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19256" cy="1080120"/>
          </a:xfrm>
        </p:spPr>
        <p:txBody>
          <a:bodyPr>
            <a:normAutofit/>
          </a:bodyPr>
          <a:lstStyle/>
          <a:p>
            <a:r>
              <a:rPr lang="pl-PL" sz="2800" b="1" u="sng" dirty="0" smtClean="0"/>
              <a:t>Zainteresowanie uczestnictwem w szkoleniach</a:t>
            </a:r>
            <a:endParaRPr lang="pl-PL" sz="2800" b="1" u="sng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1520" y="2060848"/>
          <a:ext cx="43204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/>
        </p:nvGraphicFramePr>
        <p:xfrm>
          <a:off x="4211960" y="3429000"/>
          <a:ext cx="46805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logo p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48680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 </a:t>
            </a:r>
            <a:r>
              <a:rPr lang="pl-PL" sz="4000" b="1" dirty="0" smtClean="0"/>
              <a:t>Szkolenie „Ratownictwo Medyczne”</a:t>
            </a:r>
            <a:endParaRPr lang="pl-PL" sz="4000" b="1" dirty="0"/>
          </a:p>
        </p:txBody>
      </p:sp>
      <p:pic>
        <p:nvPicPr>
          <p:cNvPr id="4" name="Symbol zastępczy zawartości 3" descr="P7040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272808" cy="4644516"/>
          </a:xfrm>
        </p:spPr>
      </p:pic>
      <p:pic>
        <p:nvPicPr>
          <p:cNvPr id="5" name="Picture 2" descr="logo p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66468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565</Words>
  <Application>Microsoft Office PowerPoint</Application>
  <PresentationFormat>Pokaz na ekranie (4:3)</PresentationFormat>
  <Paragraphs>175</Paragraphs>
  <Slides>31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 AKADEMIA STRAŻAKA  projekt realizowany przez Wojewódzki Ośrodek Ruchu Drogowego  w Warszawie  w ramach Poddziałania 8.1.1  PROGRAMU OPERACYJNEGO KAPITAŁ LUDZKI  </vt:lpstr>
      <vt:lpstr>PROJEKT AKADEMIA STRAŻAKA</vt:lpstr>
      <vt:lpstr>CEL PROJEKTU:</vt:lpstr>
      <vt:lpstr>      Projekt skierowany był do pracujących, dorosłych członków Ochotniczych Straży Pożarnych – kobiet i mężczyzn z terenu województwa mazowieckiego, którzy z własnej inicjatywy poza godzinami pracy, chcieli podnieść swoje kwalifikacje zawodowe.</vt:lpstr>
      <vt:lpstr>Szkolenie „Ratownictwo Medyczne” </vt:lpstr>
      <vt:lpstr>Szkolenie „Ratownictwo Medyczne” </vt:lpstr>
      <vt:lpstr>W ramach szkoleń uczestnicy otrzymali:  nocleg, wyżywienie, materiały promocyjne oraz szkoleniowe. </vt:lpstr>
      <vt:lpstr>Zainteresowanie uczestnictwem w szkoleniach</vt:lpstr>
      <vt:lpstr> Szkolenie „Ratownictwo Medyczne”</vt:lpstr>
      <vt:lpstr>Szkolenie „Ratownictwo Medyczne”</vt:lpstr>
      <vt:lpstr>Szkolenie „Kierowanie ruchem drogowym”</vt:lpstr>
      <vt:lpstr>Szkolenie „Kierowanie ruchem drogowym”</vt:lpstr>
      <vt:lpstr>     AKADEMIA POLICJANTA projekt realizowany przez Wojewódzki Ośrodek Ruchu Drogowego w Warszawie w ramach Poddziałania 8.1.1 PROGRAMU OPERACYJNEGO KAPITAŁ LUDZKI</vt:lpstr>
      <vt:lpstr>„AKADEMIA  POLICJANTA” Lider: Wojewódzki Ośrodek Ruchu Drogowego  w Warszawie  Partner: Wojewódzki Urząd Pracy – Filia w Radomiu   Okres realizacji: luty 2010 roku - grudzień 2010 roku  </vt:lpstr>
      <vt:lpstr>CEL PROJEKTU:  </vt:lpstr>
      <vt:lpstr>AKADEMIA POLICJANTA</vt:lpstr>
      <vt:lpstr>          Zajęcia w ramach szkolenia „Nauka jazdy kategoria  A, C lub D” odbywały się w ośrodkach    w Radomiu i Ciechanowie.   Łącznie w ramach tego szkolenia przeszkolono     100 osób.</vt:lpstr>
      <vt:lpstr> Zainteresowanie szkoleniami z zakresu „Nauki jazdy”</vt:lpstr>
      <vt:lpstr> SZKOLENIE Z ZAKRESU „NAUKA JAZDY KATEGORIA D”</vt:lpstr>
      <vt:lpstr>W ramach modułu „Doskonalenie techniki jazdy” przeszkolono 270 osób. </vt:lpstr>
      <vt:lpstr> Doskonalenie techniki jazdy motocyklem</vt:lpstr>
      <vt:lpstr> Doskonalenie techniki jazdy furgonem</vt:lpstr>
      <vt:lpstr>  Doskonalenie techniki jazdy samochodem osobowym</vt:lpstr>
      <vt:lpstr>   Szkolenia z zakresu „Ratownictwa Medycznego”  odbywały się w Wojewódzkich Ośrodkach Ruchu Drogowego  w Warszawie, Ostrołęce, Radomiu i Ciechanowie.</vt:lpstr>
      <vt:lpstr> Ratownictwo medyczne </vt:lpstr>
      <vt:lpstr> Ratownictwo medyczne </vt:lpstr>
      <vt:lpstr> Ratownictwo medyczne </vt:lpstr>
      <vt:lpstr>    W ramach projektu policjanci mieli możliwość wzięcia udziału  w szkoleniu „Kontrola tachografów”. </vt:lpstr>
      <vt:lpstr> Kontrola tachografów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AKADEMIA POLICJANTA</dc:title>
  <dc:creator>Anna Waśniewska</dc:creator>
  <cp:lastModifiedBy>LENOVO USER</cp:lastModifiedBy>
  <cp:revision>147</cp:revision>
  <cp:lastPrinted>2012-05-09T06:58:55Z</cp:lastPrinted>
  <dcterms:created xsi:type="dcterms:W3CDTF">2010-11-08T07:57:31Z</dcterms:created>
  <dcterms:modified xsi:type="dcterms:W3CDTF">2012-05-11T06:37:05Z</dcterms:modified>
</cp:coreProperties>
</file>